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81" r:id="rId3"/>
    <p:sldId id="1445" r:id="rId4"/>
    <p:sldId id="1439" r:id="rId5"/>
    <p:sldId id="1440" r:id="rId6"/>
    <p:sldId id="1446" r:id="rId7"/>
    <p:sldId id="279" r:id="rId8"/>
    <p:sldId id="1447" r:id="rId9"/>
    <p:sldId id="1399" r:id="rId10"/>
    <p:sldId id="1438" r:id="rId11"/>
    <p:sldId id="1398" r:id="rId12"/>
    <p:sldId id="1437" r:id="rId13"/>
    <p:sldId id="318" r:id="rId14"/>
    <p:sldId id="1434" r:id="rId15"/>
    <p:sldId id="1565" r:id="rId16"/>
    <p:sldId id="274" r:id="rId17"/>
    <p:sldId id="275" r:id="rId18"/>
    <p:sldId id="1575" r:id="rId19"/>
    <p:sldId id="1577" r:id="rId20"/>
    <p:sldId id="1578" r:id="rId21"/>
    <p:sldId id="276" r:id="rId22"/>
    <p:sldId id="261" r:id="rId23"/>
    <p:sldId id="1442" r:id="rId24"/>
    <p:sldId id="263" r:id="rId25"/>
    <p:sldId id="258" r:id="rId26"/>
    <p:sldId id="1574" r:id="rId27"/>
    <p:sldId id="1448" r:id="rId28"/>
    <p:sldId id="923" r:id="rId29"/>
    <p:sldId id="265" r:id="rId30"/>
    <p:sldId id="266" r:id="rId31"/>
    <p:sldId id="267" r:id="rId32"/>
    <p:sldId id="1444" r:id="rId33"/>
    <p:sldId id="1436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D5D2EBBE-6F29-418A-AC40-BF1257F7C09B}">
          <p14:sldIdLst>
            <p14:sldId id="256"/>
            <p14:sldId id="281"/>
            <p14:sldId id="1445"/>
            <p14:sldId id="1439"/>
            <p14:sldId id="1440"/>
            <p14:sldId id="1446"/>
            <p14:sldId id="279"/>
            <p14:sldId id="1447"/>
            <p14:sldId id="1399"/>
            <p14:sldId id="1438"/>
            <p14:sldId id="1398"/>
            <p14:sldId id="1437"/>
            <p14:sldId id="318"/>
            <p14:sldId id="1434"/>
            <p14:sldId id="1565"/>
            <p14:sldId id="274"/>
            <p14:sldId id="275"/>
            <p14:sldId id="1575"/>
            <p14:sldId id="1577"/>
            <p14:sldId id="1578"/>
            <p14:sldId id="276"/>
            <p14:sldId id="261"/>
            <p14:sldId id="1442"/>
            <p14:sldId id="263"/>
            <p14:sldId id="258"/>
            <p14:sldId id="1574"/>
          </p14:sldIdLst>
        </p14:section>
        <p14:section name="Névtelen szakasz" id="{65569BAE-4E89-4EBE-99B1-65C7896F433F}">
          <p14:sldIdLst>
            <p14:sldId id="1448"/>
            <p14:sldId id="923"/>
            <p14:sldId id="265"/>
            <p14:sldId id="266"/>
            <p14:sldId id="267"/>
            <p14:sldId id="1444"/>
            <p14:sldId id="1436"/>
          </p14:sldIdLst>
        </p14:section>
      </p14:sectionLst>
    </p:ex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hHCoL3gugkbtSZcWcQN3YOEf8g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629"/>
    <a:srgbClr val="B75315"/>
    <a:srgbClr val="B96929"/>
    <a:srgbClr val="3A7235"/>
    <a:srgbClr val="002060"/>
    <a:srgbClr val="DA2233"/>
    <a:srgbClr val="03989E"/>
    <a:srgbClr val="004AA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830" autoAdjust="0"/>
  </p:normalViewPr>
  <p:slideViewPr>
    <p:cSldViewPr snapToGrid="0">
      <p:cViewPr>
        <p:scale>
          <a:sx n="108" d="100"/>
          <a:sy n="108" d="100"/>
        </p:scale>
        <p:origin x="-102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513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4264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969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0381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171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5287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4494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145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0179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5874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cid:9632645D-5105-46F4-AAB4-E0A02E592614" TargetMode="External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8Zi3IUMxG9w" TargetMode="External"/><Relationship Id="rId3" Type="http://schemas.openxmlformats.org/officeDocument/2006/relationships/image" Target="../media/image59.png"/><Relationship Id="rId7" Type="http://schemas.openxmlformats.org/officeDocument/2006/relationships/hyperlink" Target="https://www.youtube.com/watch?v=evJ1G-wKI0c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fszkYZFls5g&amp;t=12s" TargetMode="External"/><Relationship Id="rId5" Type="http://schemas.openxmlformats.org/officeDocument/2006/relationships/hyperlink" Target="https://www.youtube.com/watch?v=RQDcX91Iueo" TargetMode="External"/><Relationship Id="rId4" Type="http://schemas.openxmlformats.org/officeDocument/2006/relationships/hyperlink" Target="https://www.youtube.com/watch?v=MLr-Fb6fsXE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MU1sXzsGP4" TargetMode="External"/><Relationship Id="rId3" Type="http://schemas.openxmlformats.org/officeDocument/2006/relationships/image" Target="../media/image60.png"/><Relationship Id="rId7" Type="http://schemas.openxmlformats.org/officeDocument/2006/relationships/hyperlink" Target="https://www.youtube.com/watch?v=jav2kJ0gw9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wh4P0GeahAw&amp;t=1s" TargetMode="External"/><Relationship Id="rId5" Type="http://schemas.openxmlformats.org/officeDocument/2006/relationships/hyperlink" Target="https://www.youtube.com/watch?v=1SQVARGYdLQ" TargetMode="External"/><Relationship Id="rId4" Type="http://schemas.openxmlformats.org/officeDocument/2006/relationships/hyperlink" Target="https://www.youtube.com/watch?v=Pl0L92azS_4" TargetMode="External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684233" y="2259151"/>
            <a:ext cx="11001157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3989E"/>
              </a:buClr>
              <a:buSzPts val="6600"/>
              <a:buFont typeface="Arial"/>
              <a:buNone/>
            </a:pPr>
            <a:endParaRPr lang="hu-HU" sz="2800" b="1" i="0" u="none" strike="noStrike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3989E"/>
              </a:buClr>
              <a:buSzPts val="6600"/>
              <a:buFont typeface="Arial"/>
              <a:buNone/>
            </a:pPr>
            <a:r>
              <a:rPr lang="hu-HU" sz="2800" b="1" i="0" u="none" strike="noStrike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A szakmai kamara és az „Ápoló leszek” projekt együttműködése – pályaorientációs tapasztalatok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3989E"/>
              </a:buClr>
              <a:buSzPts val="6600"/>
              <a:buFont typeface="Arial"/>
              <a:buNone/>
            </a:pPr>
            <a:endParaRPr lang="hu-HU" sz="28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3989E"/>
              </a:buClr>
              <a:buSzPts val="6600"/>
              <a:buFont typeface="Arial"/>
              <a:buNone/>
            </a:pPr>
            <a:endParaRPr lang="hu-HU" sz="2800" b="1" i="0" u="none" strike="noStrike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3989E"/>
              </a:buClr>
              <a:buSzPts val="6600"/>
              <a:buFont typeface="Arial"/>
              <a:buNone/>
            </a:pPr>
            <a:r>
              <a:rPr lang="hu-HU" sz="2800" i="0" u="none" strike="noStrike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Magyar Egészségügyi Szakdolgo</a:t>
            </a:r>
            <a:r>
              <a:rPr lang="hu-HU" sz="2800" i="0" u="none" strike="noStrike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z</a:t>
            </a:r>
            <a:r>
              <a:rPr lang="hu-HU" sz="2800" i="0" u="none" strike="noStrike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ói Kamara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3989E"/>
              </a:buClr>
              <a:buSzPts val="6600"/>
              <a:buFont typeface="Arial"/>
              <a:buNone/>
            </a:pPr>
            <a:r>
              <a:rPr lang="hu-HU" sz="18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Országos Szakképzési Központ</a:t>
            </a:r>
            <a:r>
              <a:rPr lang="hu-HU" sz="1800" i="0" u="none" strike="noStrike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3989E"/>
              </a:buClr>
              <a:buSzPts val="6600"/>
              <a:buFont typeface="Arial"/>
              <a:buNone/>
            </a:pPr>
            <a:endParaRPr lang="hu-HU" sz="2800" b="1" i="0" u="none" strike="noStrike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3989E"/>
              </a:buClr>
              <a:buSzPts val="6600"/>
              <a:buFont typeface="Arial"/>
              <a:buNone/>
            </a:pPr>
            <a:r>
              <a:rPr lang="hu-HU" sz="2800" b="1" i="0" u="none" strike="noStrike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			</a:t>
            </a:r>
            <a:endParaRPr sz="2800" b="0" i="0" u="none" strike="noStrike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6511" y="174311"/>
            <a:ext cx="1518978" cy="19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0" y="5762056"/>
            <a:ext cx="12192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3989E"/>
              </a:buClr>
              <a:buSzPts val="2500"/>
              <a:buFont typeface="Arial"/>
              <a:buNone/>
            </a:pPr>
            <a:r>
              <a:rPr lang="hu-HU" sz="2000" b="1" i="0" u="none" strike="noStrike" cap="none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Dr. Oláh András - Molnár Márta - </a:t>
            </a:r>
            <a:r>
              <a:rPr lang="hu-HU" sz="20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Dr. Balogh Zoltán</a:t>
            </a:r>
            <a:endParaRPr sz="2000" b="0" i="0" u="none" strike="noStrike" cap="none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3989E"/>
              </a:buClr>
              <a:buSzPts val="2800"/>
              <a:buFont typeface="Arial"/>
              <a:buNone/>
            </a:pPr>
            <a:endParaRPr lang="hu-HU" sz="2000" b="0" i="0" u="none" strike="noStrike" cap="none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3989E"/>
              </a:buClr>
              <a:buSzPts val="2800"/>
              <a:buFont typeface="Arial"/>
              <a:buNone/>
            </a:pPr>
            <a:r>
              <a:rPr lang="hu-HU" sz="2000" b="0" i="0" u="none" strike="noStrike" cap="none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2022. </a:t>
            </a: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</a:t>
            </a:r>
            <a:r>
              <a:rPr lang="hu-HU" sz="2000" b="0" i="0" u="none" strike="noStrike" cap="none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árcius 10.</a:t>
            </a:r>
            <a:endParaRPr sz="2000" b="0" i="0" u="none" strike="noStrike" cap="none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Arial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3EF41C52-738E-4A63-82B3-D1607B664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367" y="-237665"/>
            <a:ext cx="3880715" cy="2393581"/>
          </a:xfrm>
          <a:prstGeom prst="rect">
            <a:avLst/>
          </a:prstGeom>
        </p:spPr>
      </p:pic>
      <p:sp>
        <p:nvSpPr>
          <p:cNvPr id="2" name="Derékszögű háromszög 1">
            <a:extLst>
              <a:ext uri="{FF2B5EF4-FFF2-40B4-BE49-F238E27FC236}">
                <a16:creationId xmlns:a16="http://schemas.microsoft.com/office/drawing/2014/main" xmlns="" id="{2CC188E7-A606-47B2-ADD4-D6B83F3D4614}"/>
              </a:ext>
            </a:extLst>
          </p:cNvPr>
          <p:cNvSpPr/>
          <p:nvPr/>
        </p:nvSpPr>
        <p:spPr>
          <a:xfrm>
            <a:off x="0" y="5066962"/>
            <a:ext cx="1819922" cy="1791038"/>
          </a:xfrm>
          <a:prstGeom prst="rt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6">
            <a:extLst>
              <a:ext uri="{FF2B5EF4-FFF2-40B4-BE49-F238E27FC236}">
                <a16:creationId xmlns:a16="http://schemas.microsoft.com/office/drawing/2014/main" xmlns="" id="{4EC021AC-8818-424C-9C84-3784EBB23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68" y="1465469"/>
            <a:ext cx="8347787" cy="517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Kép 5">
            <a:extLst>
              <a:ext uri="{FF2B5EF4-FFF2-40B4-BE49-F238E27FC236}">
                <a16:creationId xmlns:a16="http://schemas.microsoft.com/office/drawing/2014/main" xmlns="" id="{E978A1E6-6C20-400F-AA1B-2E35EDDB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215900"/>
            <a:ext cx="19050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714EFF8A-E4D3-4F5B-A53E-E6852DEEC425}"/>
              </a:ext>
            </a:extLst>
          </p:cNvPr>
          <p:cNvSpPr txBox="1"/>
          <p:nvPr/>
        </p:nvSpPr>
        <p:spPr>
          <a:xfrm>
            <a:off x="1673868" y="280295"/>
            <a:ext cx="79188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HIVATÁSUNK különszáma:</a:t>
            </a:r>
          </a:p>
          <a:p>
            <a:pPr algn="ctr"/>
            <a:r>
              <a:rPr lang="hu-HU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PÁLYAVÁLASZTÁS 2020</a:t>
            </a:r>
          </a:p>
          <a:p>
            <a:pPr algn="ctr"/>
            <a:endParaRPr lang="hu-HU" sz="28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Kép 8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C2A5150D-7560-4348-BB31-49DF42256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668374" y="-661296"/>
            <a:ext cx="1495634" cy="2257740"/>
          </a:xfrm>
          <a:prstGeom prst="rect">
            <a:avLst/>
          </a:prstGeom>
        </p:spPr>
      </p:pic>
      <p:pic>
        <p:nvPicPr>
          <p:cNvPr id="10" name="Kép 9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51F61CB1-C62F-4FC6-9436-8DA660107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91349" y="-524982"/>
            <a:ext cx="1495634" cy="22577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xmlns="" id="{580D6714-042E-4F0D-84D2-9696EE769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95" y="69057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kciógomb: Tovább vagy Következő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34B92252-3021-40C1-810D-CADCFD13F0E2}"/>
              </a:ext>
            </a:extLst>
          </p:cNvPr>
          <p:cNvSpPr/>
          <p:nvPr/>
        </p:nvSpPr>
        <p:spPr>
          <a:xfrm>
            <a:off x="9760176" y="270587"/>
            <a:ext cx="634126" cy="661551"/>
          </a:xfrm>
          <a:prstGeom prst="actionButtonForwardNext">
            <a:avLst/>
          </a:prstGeom>
          <a:solidFill>
            <a:srgbClr val="2A6629"/>
          </a:solidFill>
          <a:ln>
            <a:solidFill>
              <a:srgbClr val="2A66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Akciógomb: Tovább vagy Következő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D2D945B-FEB7-4BEF-8FB1-930AD7C75E92}"/>
              </a:ext>
            </a:extLst>
          </p:cNvPr>
          <p:cNvSpPr/>
          <p:nvPr/>
        </p:nvSpPr>
        <p:spPr>
          <a:xfrm>
            <a:off x="5906066" y="270586"/>
            <a:ext cx="634126" cy="661551"/>
          </a:xfrm>
          <a:prstGeom prst="actionButtonForwardNext">
            <a:avLst/>
          </a:prstGeom>
          <a:solidFill>
            <a:srgbClr val="B75315"/>
          </a:solidFill>
          <a:ln>
            <a:solidFill>
              <a:srgbClr val="B75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rgbClr val="002060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F8982D25-DD31-4D25-9A20-34A9CCD02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826967"/>
            <a:ext cx="49025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3A723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Elektronikus terjesztés, megosztás a közösségi portálokon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3A723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Célcsoport: általános- és középiskolások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73E6FDF7-142C-4526-B5E7-0B08818C06D9}"/>
              </a:ext>
            </a:extLst>
          </p:cNvPr>
          <p:cNvSpPr txBox="1"/>
          <p:nvPr/>
        </p:nvSpPr>
        <p:spPr>
          <a:xfrm>
            <a:off x="240394" y="1543151"/>
            <a:ext cx="39023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32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PÁLYAVÁLASZTÁS 2020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2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HIVATÁSUNK különszáma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2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(online változat)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32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 bővülő tartalommal -</a:t>
            </a:r>
            <a:br>
              <a:rPr lang="hu-HU" altLang="hu-HU" sz="32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hu-HU" altLang="hu-HU" sz="32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hu-HU" sz="3200" b="1" dirty="0">
              <a:solidFill>
                <a:srgbClr val="03989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0">
            <a:extLst>
              <a:ext uri="{FF2B5EF4-FFF2-40B4-BE49-F238E27FC236}">
                <a16:creationId xmlns:a16="http://schemas.microsoft.com/office/drawing/2014/main" xmlns="" id="{079A0C8B-9424-477D-A145-20F3D458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2210964"/>
            <a:ext cx="6972300" cy="419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0">
            <a:extLst>
              <a:ext uri="{FF2B5EF4-FFF2-40B4-BE49-F238E27FC236}">
                <a16:creationId xmlns:a16="http://schemas.microsoft.com/office/drawing/2014/main" xmlns="" id="{4DCF03C5-3598-4342-8241-EC1083970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86722"/>
            <a:ext cx="8134530" cy="213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erékszögű háromszög 4">
            <a:extLst>
              <a:ext uri="{FF2B5EF4-FFF2-40B4-BE49-F238E27FC236}">
                <a16:creationId xmlns:a16="http://schemas.microsoft.com/office/drawing/2014/main" xmlns="" id="{3CCDB603-9252-406B-A7FA-012ACE0AC797}"/>
              </a:ext>
            </a:extLst>
          </p:cNvPr>
          <p:cNvSpPr/>
          <p:nvPr/>
        </p:nvSpPr>
        <p:spPr>
          <a:xfrm rot="16200000">
            <a:off x="10453239" y="5119238"/>
            <a:ext cx="1761945" cy="1715578"/>
          </a:xfrm>
          <a:prstGeom prst="rt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8592320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1">
            <a:extLst>
              <a:ext uri="{FF2B5EF4-FFF2-40B4-BE49-F238E27FC236}">
                <a16:creationId xmlns:a16="http://schemas.microsoft.com/office/drawing/2014/main" xmlns="" id="{CFF93D53-2E27-4D45-8C0E-25134F5DC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039" y="2378075"/>
            <a:ext cx="7153275" cy="54768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hu-HU" altLang="hu-HU" sz="1050" b="1">
              <a:solidFill>
                <a:srgbClr val="002060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hu-HU" altLang="hu-HU" sz="1050" b="1">
              <a:solidFill>
                <a:srgbClr val="002060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37894" name="Picture 2">
            <a:extLst>
              <a:ext uri="{FF2B5EF4-FFF2-40B4-BE49-F238E27FC236}">
                <a16:creationId xmlns:a16="http://schemas.microsoft.com/office/drawing/2014/main" xmlns="" id="{51A63063-CDDD-4C3A-B476-FAD35A11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1" y="11507"/>
            <a:ext cx="6516688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2">
            <a:extLst>
              <a:ext uri="{FF2B5EF4-FFF2-40B4-BE49-F238E27FC236}">
                <a16:creationId xmlns:a16="http://schemas.microsoft.com/office/drawing/2014/main" xmlns="" id="{9EB29B6B-EB87-4A0B-B583-DCD1D48D9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9" y="4195844"/>
            <a:ext cx="11383961" cy="152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03989E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 Magyarország átfogó egészségvédelmi szűrőprogramja (MÁESZ) nagyban hozzájárul a tanulók egészség ismereteinek javításához. A program keretén belül a diákok bepillantást nyerhetnek </a:t>
            </a:r>
            <a:r>
              <a:rPr lang="hu-HU" altLang="hu-HU" sz="1600" b="1" u="sng" dirty="0">
                <a:solidFill>
                  <a:srgbClr val="03989E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általános iskola első osztályától az egyetemi szintig bezárólag</a:t>
            </a:r>
            <a:r>
              <a:rPr lang="hu-HU" altLang="hu-HU" sz="1600" b="1" dirty="0">
                <a:solidFill>
                  <a:srgbClr val="03989E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a prevencióval kapcsolatos lehetőségek birodalmába. A kicsik és a nagyok látványos anatómiai bemutatón vehetnek részt, melynek keretében megismerhetik az emberi test felépítését és működését.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xmlns="" id="{4BA03D59-0295-4554-B70F-54FD491A99E8}"/>
              </a:ext>
            </a:extLst>
          </p:cNvPr>
          <p:cNvSpPr txBox="1"/>
          <p:nvPr/>
        </p:nvSpPr>
        <p:spPr>
          <a:xfrm>
            <a:off x="1847851" y="2378075"/>
            <a:ext cx="8281988" cy="156966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hu-HU"/>
            </a:defPPr>
            <a:lvl1pPr>
              <a:defRPr sz="4000">
                <a:latin typeface="Roboto Thin" pitchFamily="2" charset="0"/>
                <a:ea typeface="Roboto Thin" pitchFamily="2" charset="0"/>
              </a:defRPr>
            </a:lvl1pPr>
          </a:lstStyle>
          <a:p>
            <a:pPr algn="ctr">
              <a:defRPr/>
            </a:pPr>
            <a:r>
              <a:rPr lang="hu-HU" sz="3600" cap="all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GYERMEK prevenció </a:t>
            </a:r>
          </a:p>
          <a:p>
            <a:pPr algn="ctr">
              <a:defRPr/>
            </a:pPr>
            <a:r>
              <a:rPr lang="hu-HU" sz="3600" cap="all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Magyarországon</a:t>
            </a:r>
          </a:p>
          <a:p>
            <a:pPr algn="ctr">
              <a:defRPr/>
            </a:pPr>
            <a:r>
              <a:rPr lang="hu-HU" sz="2400" cap="all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„Utazás az egészség birodalmába„</a:t>
            </a:r>
          </a:p>
        </p:txBody>
      </p:sp>
      <p:sp>
        <p:nvSpPr>
          <p:cNvPr id="12" name="title line">
            <a:extLst>
              <a:ext uri="{FF2B5EF4-FFF2-40B4-BE49-F238E27FC236}">
                <a16:creationId xmlns:a16="http://schemas.microsoft.com/office/drawing/2014/main" xmlns="" id="{E9789DB8-A6CF-4600-AE7D-206EEB418590}"/>
              </a:ext>
            </a:extLst>
          </p:cNvPr>
          <p:cNvSpPr/>
          <p:nvPr/>
        </p:nvSpPr>
        <p:spPr>
          <a:xfrm flipV="1">
            <a:off x="3820319" y="1449782"/>
            <a:ext cx="708025" cy="349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rgbClr val="002060"/>
              </a:solidFill>
            </a:endParaRPr>
          </a:p>
        </p:txBody>
      </p:sp>
      <p:pic>
        <p:nvPicPr>
          <p:cNvPr id="13" name="Kép 12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FB20FC5B-DB15-4DEB-B135-270B5E653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2438" y="5386696"/>
            <a:ext cx="2343477" cy="1543265"/>
          </a:xfrm>
          <a:prstGeom prst="rect">
            <a:avLst/>
          </a:prstGeom>
        </p:spPr>
      </p:pic>
      <p:pic>
        <p:nvPicPr>
          <p:cNvPr id="14" name="Kép 13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9C295A7C-676A-481D-AE6E-96F1C9C7C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560" y="-76021"/>
            <a:ext cx="2530909" cy="166669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xmlns="" id="{A6D94183-17F6-43C3-A204-DFD642254B9A}"/>
              </a:ext>
            </a:extLst>
          </p:cNvPr>
          <p:cNvSpPr txBox="1"/>
          <p:nvPr/>
        </p:nvSpPr>
        <p:spPr>
          <a:xfrm>
            <a:off x="806245" y="377825"/>
            <a:ext cx="102353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4000">
                <a:latin typeface="Roboto Thin" pitchFamily="2" charset="0"/>
                <a:ea typeface="Roboto Thin" pitchFamily="2" charset="0"/>
              </a:defRPr>
            </a:lvl1pPr>
          </a:lstStyle>
          <a:p>
            <a:pPr algn="ctr">
              <a:defRPr/>
            </a:pPr>
            <a:r>
              <a:rPr lang="hu-HU" sz="3600" cap="all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Egészségkönyv:</a:t>
            </a:r>
          </a:p>
          <a:p>
            <a:pPr algn="ctr">
              <a:defRPr/>
            </a:pPr>
            <a:r>
              <a:rPr lang="hu-HU" sz="3600" cap="all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Középiskolásoknak (2020/2021/2022)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3A45D5AA-249B-42CE-8D0D-68D881E6E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928" y="1738061"/>
            <a:ext cx="3493496" cy="501516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5813CB48-139B-4289-9E57-F4CED9AEA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901"/>
          <a:stretch/>
        </p:blipFill>
        <p:spPr>
          <a:xfrm>
            <a:off x="672142" y="1738061"/>
            <a:ext cx="3295650" cy="45910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DBFB61B7-E27A-4259-ACD6-41C30956E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101"/>
          <a:stretch/>
        </p:blipFill>
        <p:spPr>
          <a:xfrm>
            <a:off x="7557697" y="1625637"/>
            <a:ext cx="3415103" cy="4854538"/>
          </a:xfrm>
          <a:prstGeom prst="rect">
            <a:avLst/>
          </a:prstGeom>
        </p:spPr>
      </p:pic>
      <p:sp>
        <p:nvSpPr>
          <p:cNvPr id="15" name="Derékszögű háromszög 14">
            <a:extLst>
              <a:ext uri="{FF2B5EF4-FFF2-40B4-BE49-F238E27FC236}">
                <a16:creationId xmlns:a16="http://schemas.microsoft.com/office/drawing/2014/main" xmlns="" id="{E9236030-E5AB-4B37-9C59-D1AB1893C324}"/>
              </a:ext>
            </a:extLst>
          </p:cNvPr>
          <p:cNvSpPr/>
          <p:nvPr/>
        </p:nvSpPr>
        <p:spPr>
          <a:xfrm rot="5400000">
            <a:off x="-14442" y="14442"/>
            <a:ext cx="1819922" cy="1791038"/>
          </a:xfrm>
          <a:prstGeom prst="rtTriangle">
            <a:avLst/>
          </a:prstGeom>
          <a:solidFill>
            <a:srgbClr val="03989E"/>
          </a:solidFill>
          <a:ln>
            <a:solidFill>
              <a:srgbClr val="039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5FD1B47E-A7F9-4F4C-9AF0-7AEF17A1D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87" y="55617"/>
            <a:ext cx="12182475" cy="68526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8DDF774C-8AC9-4419-9A15-1A279A6E7D07}"/>
              </a:ext>
            </a:extLst>
          </p:cNvPr>
          <p:cNvSpPr txBox="1"/>
          <p:nvPr/>
        </p:nvSpPr>
        <p:spPr>
          <a:xfrm>
            <a:off x="5509778" y="366894"/>
            <a:ext cx="6118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MESZK Területi Szervezetek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D5D9A7F9-2949-4678-A9C8-3B98055A825E}"/>
              </a:ext>
            </a:extLst>
          </p:cNvPr>
          <p:cNvSpPr txBox="1"/>
          <p:nvPr/>
        </p:nvSpPr>
        <p:spPr>
          <a:xfrm>
            <a:off x="281805" y="4410607"/>
            <a:ext cx="386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21 fő területi szakképzési referens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8A5C2A94-0501-4B74-AF21-0CD1ACE9D7BC}"/>
              </a:ext>
            </a:extLst>
          </p:cNvPr>
          <p:cNvSpPr txBox="1"/>
          <p:nvPr/>
        </p:nvSpPr>
        <p:spPr>
          <a:xfrm>
            <a:off x="228216" y="2033738"/>
            <a:ext cx="397432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hu-HU" sz="1800" b="1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 fő országos szakképzési vezető</a:t>
            </a:r>
          </a:p>
          <a:p>
            <a:pPr algn="just"/>
            <a:r>
              <a:rPr lang="hu-HU" sz="1800" b="1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 fő országos szakképzési koordinátor</a:t>
            </a:r>
          </a:p>
          <a:p>
            <a:pPr algn="just"/>
            <a:r>
              <a:rPr lang="hu-HU" sz="1800" b="1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 fő adminisztrátor</a:t>
            </a:r>
          </a:p>
          <a:p>
            <a:pPr algn="just"/>
            <a:r>
              <a:rPr lang="hu-HU" sz="1800" b="1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 fő kommunikációs szakértő</a:t>
            </a:r>
          </a:p>
          <a:p>
            <a:pPr algn="just"/>
            <a:r>
              <a:rPr lang="hu-HU" sz="1800" b="1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 fő könyvelő</a:t>
            </a:r>
          </a:p>
          <a:p>
            <a:r>
              <a:rPr lang="hu-HU" sz="1800" b="1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 fő jogi szakértő</a:t>
            </a:r>
          </a:p>
        </p:txBody>
      </p:sp>
      <p:sp>
        <p:nvSpPr>
          <p:cNvPr id="8" name="Derékszögű háromszög 7">
            <a:extLst>
              <a:ext uri="{FF2B5EF4-FFF2-40B4-BE49-F238E27FC236}">
                <a16:creationId xmlns:a16="http://schemas.microsoft.com/office/drawing/2014/main" xmlns="" id="{CAE5DE4D-D968-4A6C-84D6-70CF9667684C}"/>
              </a:ext>
            </a:extLst>
          </p:cNvPr>
          <p:cNvSpPr/>
          <p:nvPr/>
        </p:nvSpPr>
        <p:spPr>
          <a:xfrm rot="5400000">
            <a:off x="-14442" y="14442"/>
            <a:ext cx="1819922" cy="1791038"/>
          </a:xfrm>
          <a:prstGeom prst="rtTriangle">
            <a:avLst/>
          </a:prstGeom>
          <a:solidFill>
            <a:srgbClr val="03989E"/>
          </a:solidFill>
          <a:ln>
            <a:solidFill>
              <a:srgbClr val="039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70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34221A95-F05E-43E3-97A1-567FD2BC901C}"/>
              </a:ext>
            </a:extLst>
          </p:cNvPr>
          <p:cNvSpPr txBox="1"/>
          <p:nvPr/>
        </p:nvSpPr>
        <p:spPr>
          <a:xfrm>
            <a:off x="155159" y="1737715"/>
            <a:ext cx="11361906" cy="17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  <a:buClrTx/>
              <a:buFontTx/>
              <a:buNone/>
            </a:pPr>
            <a:r>
              <a:rPr lang="hu-HU" sz="2400" kern="1200" dirty="0">
                <a:solidFill>
                  <a:srgbClr val="4472C4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szakképzésről szóló 2019. évi LXXX. törvény 100. </a:t>
            </a:r>
            <a:r>
              <a:rPr lang="hu-HU" sz="2400" kern="1200">
                <a:solidFill>
                  <a:srgbClr val="4472C4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§ (1) i) </a:t>
            </a:r>
            <a:r>
              <a:rPr lang="hu-HU" sz="2400" kern="1200" dirty="0">
                <a:solidFill>
                  <a:srgbClr val="4472C4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pontja alapján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  <a:buClrTx/>
              <a:buFontTx/>
              <a:buNone/>
            </a:pPr>
            <a:endParaRPr lang="hu-HU" sz="2400" kern="1200" dirty="0">
              <a:solidFill>
                <a:srgbClr val="4472C4">
                  <a:lumMod val="7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  <a:buClrTx/>
              <a:buFontTx/>
              <a:buNone/>
            </a:pPr>
            <a:r>
              <a:rPr lang="hu-HU" sz="2400" b="1" kern="1200" dirty="0">
                <a:solidFill>
                  <a:srgbClr val="4472C4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kamara közreműködik az életpálya-tanácsadási és a pályaorientációs feladatok ellátásában.</a:t>
            </a:r>
          </a:p>
        </p:txBody>
      </p:sp>
      <p:pic>
        <p:nvPicPr>
          <p:cNvPr id="8" name="Kép 7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0550CD6F-DBD3-4C9F-8660-DEF93C042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248" y="4966367"/>
            <a:ext cx="1495634" cy="2257740"/>
          </a:xfrm>
          <a:prstGeom prst="rect">
            <a:avLst/>
          </a:prstGeom>
        </p:spPr>
      </p:pic>
      <p:pic>
        <p:nvPicPr>
          <p:cNvPr id="10" name="Kép 9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66805FA4-A80C-44C8-9039-45C76E4D2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25" y="5102681"/>
            <a:ext cx="1495634" cy="225774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4D278556-0135-415F-81BB-4F658CF87823}"/>
              </a:ext>
            </a:extLst>
          </p:cNvPr>
          <p:cNvSpPr txBox="1"/>
          <p:nvPr/>
        </p:nvSpPr>
        <p:spPr>
          <a:xfrm>
            <a:off x="840768" y="577026"/>
            <a:ext cx="105104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hu-HU" sz="3200" cap="all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MESZK szakképzési feladatai  - pályaorientáció</a:t>
            </a:r>
          </a:p>
        </p:txBody>
      </p:sp>
    </p:spTree>
    <p:extLst>
      <p:ext uri="{BB962C8B-B14F-4D97-AF65-F5344CB8AC3E}">
        <p14:creationId xmlns:p14="http://schemas.microsoft.com/office/powerpoint/2010/main" val="3516763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4D912EB3-51A5-491E-A181-5F8F14742A18}"/>
              </a:ext>
            </a:extLst>
          </p:cNvPr>
          <p:cNvSpPr txBox="1"/>
          <p:nvPr/>
        </p:nvSpPr>
        <p:spPr>
          <a:xfrm>
            <a:off x="4604941" y="702598"/>
            <a:ext cx="8892789" cy="2390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4130">
              <a:lnSpc>
                <a:spcPct val="102000"/>
              </a:lnSpc>
              <a:spcBef>
                <a:spcPts val="20"/>
              </a:spcBef>
              <a:spcAft>
                <a:spcPts val="800"/>
              </a:spcAft>
              <a:buClrTx/>
              <a:buFontTx/>
              <a:buNone/>
              <a:tabLst>
                <a:tab pos="627380" algn="l"/>
              </a:tabLst>
            </a:pPr>
            <a:r>
              <a:rPr lang="hu-HU" sz="3200" kern="12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Célcsoportjaink: </a:t>
            </a:r>
          </a:p>
          <a:p>
            <a:pPr marL="342900" marR="24765" indent="-342900">
              <a:lnSpc>
                <a:spcPct val="115000"/>
              </a:lnSpc>
              <a:spcBef>
                <a:spcPts val="15"/>
              </a:spcBef>
              <a:spcAft>
                <a:spcPts val="800"/>
              </a:spcAft>
              <a:buClrTx/>
              <a:buFont typeface="Arial" panose="020B0604020202020204" pitchFamily="34" charset="0"/>
              <a:buChar char="●"/>
              <a:tabLst>
                <a:tab pos="644525" algn="l"/>
              </a:tabLst>
            </a:pPr>
            <a:r>
              <a:rPr lang="hu-HU" sz="2000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Általános iskolai tanulók és szüleik (alsó tagozat is!)</a:t>
            </a:r>
          </a:p>
          <a:p>
            <a:pPr marL="342900" marR="24765" indent="-342900">
              <a:lnSpc>
                <a:spcPct val="115000"/>
              </a:lnSpc>
              <a:spcBef>
                <a:spcPts val="15"/>
              </a:spcBef>
              <a:spcAft>
                <a:spcPts val="800"/>
              </a:spcAft>
              <a:buClrTx/>
              <a:buFont typeface="Arial" panose="020B0604020202020204" pitchFamily="34" charset="0"/>
              <a:buChar char="●"/>
              <a:tabLst>
                <a:tab pos="644525" algn="l"/>
              </a:tabLst>
            </a:pPr>
            <a:r>
              <a:rPr lang="hu-HU" sz="2000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Egészségügyi ágazati alapozó oktatásban lévő tanulók </a:t>
            </a:r>
          </a:p>
          <a:p>
            <a:pPr marL="342900" marR="24765" indent="-342900">
              <a:lnSpc>
                <a:spcPct val="115000"/>
              </a:lnSpc>
              <a:spcBef>
                <a:spcPts val="15"/>
              </a:spcBef>
              <a:spcAft>
                <a:spcPts val="800"/>
              </a:spcAft>
              <a:buClrTx/>
              <a:buFont typeface="Arial" panose="020B0604020202020204" pitchFamily="34" charset="0"/>
              <a:buChar char="●"/>
              <a:tabLst>
                <a:tab pos="644525" algn="l"/>
              </a:tabLst>
            </a:pPr>
            <a:r>
              <a:rPr lang="hu-HU" sz="2000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Gimnáziumi érettségivel rendelkező fiatalok </a:t>
            </a:r>
          </a:p>
          <a:p>
            <a:pPr marL="342900" marR="24765" indent="-342900">
              <a:lnSpc>
                <a:spcPct val="115000"/>
              </a:lnSpc>
              <a:spcBef>
                <a:spcPts val="15"/>
              </a:spcBef>
              <a:spcAft>
                <a:spcPts val="800"/>
              </a:spcAft>
              <a:buClrTx/>
              <a:buFont typeface="Arial" panose="020B0604020202020204" pitchFamily="34" charset="0"/>
              <a:buChar char="●"/>
              <a:tabLst>
                <a:tab pos="644525" algn="l"/>
              </a:tabLst>
            </a:pPr>
            <a:r>
              <a:rPr lang="hu-HU" sz="2000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Felsőoktatásból </a:t>
            </a:r>
            <a:r>
              <a:rPr lang="hu-HU" sz="1600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(fókuszálva  az Egészségügyi felsőoktatásra) </a:t>
            </a:r>
            <a:r>
              <a:rPr lang="hu-HU" sz="2000" kern="1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lemorzsolódók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C2A8ECE2-A90F-4FF9-BF1E-5763ECCF629B}"/>
              </a:ext>
            </a:extLst>
          </p:cNvPr>
          <p:cNvSpPr txBox="1"/>
          <p:nvPr/>
        </p:nvSpPr>
        <p:spPr>
          <a:xfrm>
            <a:off x="4728453" y="3795595"/>
            <a:ext cx="6894344" cy="2434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ClrTx/>
              <a:buFontTx/>
              <a:buNone/>
            </a:pPr>
            <a:r>
              <a:rPr lang="hu-HU" sz="2400" kern="1200" dirty="0">
                <a:solidFill>
                  <a:srgbClr val="00206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Elsődleges célcsoportunk a 6.-7.-8. osztályos általános iskolai tanulók és szüleik, de az első év tapasztalatai és területi szervezetink igényeit figyelembe véve indikátoraink megvalósításában </a:t>
            </a:r>
            <a:r>
              <a:rPr lang="hu-HU" sz="2400" b="1" kern="1200" dirty="0">
                <a:solidFill>
                  <a:srgbClr val="00206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célcsoportunkat kibővítettük  az általános iskola alsó tagozatára is!</a:t>
            </a:r>
            <a:endParaRPr lang="hu-HU" sz="2400" b="1" kern="1200" dirty="0">
              <a:solidFill>
                <a:srgbClr val="002060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Derékszögű háromszög 5">
            <a:extLst>
              <a:ext uri="{FF2B5EF4-FFF2-40B4-BE49-F238E27FC236}">
                <a16:creationId xmlns:a16="http://schemas.microsoft.com/office/drawing/2014/main" xmlns="" id="{D1FAF01D-0A73-437C-BC04-E9C287DE6E64}"/>
              </a:ext>
            </a:extLst>
          </p:cNvPr>
          <p:cNvSpPr/>
          <p:nvPr/>
        </p:nvSpPr>
        <p:spPr>
          <a:xfrm rot="10800000">
            <a:off x="10372078" y="0"/>
            <a:ext cx="1819922" cy="1791038"/>
          </a:xfrm>
          <a:prstGeom prst="rtTriangle">
            <a:avLst/>
          </a:prstGeom>
          <a:solidFill>
            <a:srgbClr val="03989E"/>
          </a:solidFill>
          <a:ln>
            <a:solidFill>
              <a:srgbClr val="039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 descr="A képen személy látható&#10;&#10;Automatikusan generált leírás">
            <a:extLst>
              <a:ext uri="{FF2B5EF4-FFF2-40B4-BE49-F238E27FC236}">
                <a16:creationId xmlns:a16="http://schemas.microsoft.com/office/drawing/2014/main" xmlns="" id="{10A42BBC-6C34-443A-9DEC-7F40C914D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471"/>
          <a:stretch/>
        </p:blipFill>
        <p:spPr>
          <a:xfrm>
            <a:off x="-4604941" y="-22019"/>
            <a:ext cx="9209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13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rékszögű háromszög 5">
            <a:extLst>
              <a:ext uri="{FF2B5EF4-FFF2-40B4-BE49-F238E27FC236}">
                <a16:creationId xmlns:a16="http://schemas.microsoft.com/office/drawing/2014/main" xmlns="" id="{D1FAF01D-0A73-437C-BC04-E9C287DE6E64}"/>
              </a:ext>
            </a:extLst>
          </p:cNvPr>
          <p:cNvSpPr/>
          <p:nvPr/>
        </p:nvSpPr>
        <p:spPr>
          <a:xfrm rot="10800000">
            <a:off x="10372078" y="0"/>
            <a:ext cx="1819922" cy="1791038"/>
          </a:xfrm>
          <a:prstGeom prst="rtTriangle">
            <a:avLst/>
          </a:prstGeom>
          <a:solidFill>
            <a:srgbClr val="03989E"/>
          </a:solidFill>
          <a:ln>
            <a:solidFill>
              <a:srgbClr val="039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4C983E7A-0275-48A1-9B6C-118E1D06D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59" y="131618"/>
            <a:ext cx="11146704" cy="65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42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rékszögű háromszög 5">
            <a:extLst>
              <a:ext uri="{FF2B5EF4-FFF2-40B4-BE49-F238E27FC236}">
                <a16:creationId xmlns:a16="http://schemas.microsoft.com/office/drawing/2014/main" xmlns="" id="{D1FAF01D-0A73-437C-BC04-E9C287DE6E64}"/>
              </a:ext>
            </a:extLst>
          </p:cNvPr>
          <p:cNvSpPr/>
          <p:nvPr/>
        </p:nvSpPr>
        <p:spPr>
          <a:xfrm rot="10800000">
            <a:off x="10372078" y="0"/>
            <a:ext cx="1819922" cy="1791038"/>
          </a:xfrm>
          <a:prstGeom prst="rtTriangle">
            <a:avLst/>
          </a:prstGeom>
          <a:solidFill>
            <a:srgbClr val="03989E"/>
          </a:solidFill>
          <a:ln>
            <a:solidFill>
              <a:srgbClr val="039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 descr="A képen személy, beltéri, csoport látható&#10;&#10;Automatikusan generált leírás">
            <a:extLst>
              <a:ext uri="{FF2B5EF4-FFF2-40B4-BE49-F238E27FC236}">
                <a16:creationId xmlns:a16="http://schemas.microsoft.com/office/drawing/2014/main" xmlns="" id="{C198A71D-7F06-493D-B92A-B1023FF52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616" y="423429"/>
            <a:ext cx="9836729" cy="601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31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erékszögű háromszög 4">
            <a:extLst>
              <a:ext uri="{FF2B5EF4-FFF2-40B4-BE49-F238E27FC236}">
                <a16:creationId xmlns:a16="http://schemas.microsoft.com/office/drawing/2014/main" xmlns="" id="{3CCDB603-9252-406B-A7FA-012ACE0AC797}"/>
              </a:ext>
            </a:extLst>
          </p:cNvPr>
          <p:cNvSpPr/>
          <p:nvPr/>
        </p:nvSpPr>
        <p:spPr>
          <a:xfrm rot="16200000">
            <a:off x="10453239" y="5119238"/>
            <a:ext cx="1761945" cy="1715578"/>
          </a:xfrm>
          <a:prstGeom prst="rt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1FB2A6D5-C9B7-4F74-B192-2074C17AF01E}"/>
              </a:ext>
            </a:extLst>
          </p:cNvPr>
          <p:cNvSpPr txBox="1"/>
          <p:nvPr/>
        </p:nvSpPr>
        <p:spPr>
          <a:xfrm>
            <a:off x="2743199" y="340468"/>
            <a:ext cx="6498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MESZK és ÁEEK együttműködése</a:t>
            </a:r>
          </a:p>
          <a:p>
            <a:pPr algn="ctr"/>
            <a:r>
              <a:rPr lang="hu-HU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„Ápoló leszek” projekt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9BBC706E-ABFC-400D-BC62-923EAFDF97E7}"/>
              </a:ext>
            </a:extLst>
          </p:cNvPr>
          <p:cNvSpPr txBox="1"/>
          <p:nvPr/>
        </p:nvSpPr>
        <p:spPr>
          <a:xfrm>
            <a:off x="740923" y="1509026"/>
            <a:ext cx="104069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Az együttműködés célja: </a:t>
            </a:r>
          </a:p>
          <a:p>
            <a:endParaRPr lang="hu-HU" sz="2000" b="1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Az egészségügyi dolgozók </a:t>
            </a:r>
            <a:r>
              <a:rPr lang="hu-HU" sz="20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utánpótlásának biztosítása </a:t>
            </a: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és a hiányszakmák csökkentése érdekében az egészségügyi szakképesítés megszerzését és az egészségben történő munkavállalást segítő ösztöndíjas program, valamint az egészségügyi szakdolgozói hivatás népszerűsítése, ezáltal a projekt sikeres megvalósításának elősegítése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Ösztöndíjrendszer </a:t>
            </a: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bevezetése révén vonzóvá tenni az egészségügyi szakdolgozói hivatást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Egészségügyi szakdolgozói hivatás szépségeinek megismertetése </a:t>
            </a:r>
            <a:r>
              <a:rPr lang="hu-HU" sz="20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személyes életutat és pozitív példák bemutatásán keresztül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0788D849-B810-499F-B32B-558E0AFA433F}"/>
              </a:ext>
            </a:extLst>
          </p:cNvPr>
          <p:cNvSpPr txBox="1"/>
          <p:nvPr/>
        </p:nvSpPr>
        <p:spPr>
          <a:xfrm>
            <a:off x="916021" y="4647354"/>
            <a:ext cx="107101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Az együttműködés fő iránya, tartalma: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Szoros együttműködés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Rendszeres információcsere a tapasztalatokról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000" b="1" dirty="0">
                <a:solidFill>
                  <a:srgbClr val="00206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Pályaválasztási kiadvány megjelenések, Hivatásunk magazin megjelenések, Hírlevelek, Szakmai konferenciákon részvétel, előadások, Egészség Könyv megjelenés, Facebook megjelenések</a:t>
            </a:r>
          </a:p>
        </p:txBody>
      </p:sp>
    </p:spTree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rékszögű háromszög 5">
            <a:extLst>
              <a:ext uri="{FF2B5EF4-FFF2-40B4-BE49-F238E27FC236}">
                <a16:creationId xmlns:a16="http://schemas.microsoft.com/office/drawing/2014/main" xmlns="" id="{D1FAF01D-0A73-437C-BC04-E9C287DE6E64}"/>
              </a:ext>
            </a:extLst>
          </p:cNvPr>
          <p:cNvSpPr/>
          <p:nvPr/>
        </p:nvSpPr>
        <p:spPr>
          <a:xfrm rot="10800000">
            <a:off x="10372078" y="0"/>
            <a:ext cx="1819922" cy="1791038"/>
          </a:xfrm>
          <a:prstGeom prst="rtTriangle">
            <a:avLst/>
          </a:prstGeom>
          <a:solidFill>
            <a:srgbClr val="03989E"/>
          </a:solidFill>
          <a:ln>
            <a:solidFill>
              <a:srgbClr val="039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 descr="A képen személy, férfi, padló, beltéri látható&#10;&#10;Automatikusan generált leírás">
            <a:extLst>
              <a:ext uri="{FF2B5EF4-FFF2-40B4-BE49-F238E27FC236}">
                <a16:creationId xmlns:a16="http://schemas.microsoft.com/office/drawing/2014/main" xmlns="" id="{9670F5D8-319F-4BC4-8C68-524B90D3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09" y="447236"/>
            <a:ext cx="10002981" cy="596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26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xmlns="" id="{34A9A674-92CA-4BAD-890C-9C26B33715C3}"/>
              </a:ext>
            </a:extLst>
          </p:cNvPr>
          <p:cNvSpPr txBox="1"/>
          <p:nvPr/>
        </p:nvSpPr>
        <p:spPr>
          <a:xfrm>
            <a:off x="406400" y="543626"/>
            <a:ext cx="10212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4000">
                <a:latin typeface="Roboto Thin" pitchFamily="2" charset="0"/>
                <a:ea typeface="Roboto Thin" pitchFamily="2" charset="0"/>
              </a:defRPr>
            </a:lvl1pPr>
          </a:lstStyle>
          <a:p>
            <a:pPr algn="ctr">
              <a:defRPr/>
            </a:pPr>
            <a:r>
              <a:rPr lang="hu-HU" sz="4800" cap="all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Eredményeink 2021-ben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E41C6C06-663E-4707-BD1C-88D21BA1A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367" y="-237665"/>
            <a:ext cx="3880715" cy="2393581"/>
          </a:xfrm>
          <a:prstGeom prst="rect">
            <a:avLst/>
          </a:prstGeom>
        </p:spPr>
      </p:pic>
      <p:pic>
        <p:nvPicPr>
          <p:cNvPr id="8" name="Ábra 7" descr="Vissza egyszínű kitöltéssel">
            <a:extLst>
              <a:ext uri="{FF2B5EF4-FFF2-40B4-BE49-F238E27FC236}">
                <a16:creationId xmlns:a16="http://schemas.microsoft.com/office/drawing/2014/main" xmlns="" id="{746D8199-4631-49BD-B82C-F3AA42EE3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16620" y="2078135"/>
            <a:ext cx="914400" cy="91440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139BA23F-A6D3-4BC0-B693-E0571AEA1874}"/>
              </a:ext>
            </a:extLst>
          </p:cNvPr>
          <p:cNvSpPr txBox="1"/>
          <p:nvPr/>
        </p:nvSpPr>
        <p:spPr>
          <a:xfrm>
            <a:off x="3348038" y="2199813"/>
            <a:ext cx="6524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hu-HU" sz="32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663 db </a:t>
            </a:r>
            <a:r>
              <a:rPr lang="hu-HU" sz="3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Osztályfőnöki óra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xmlns="" id="{2DA76505-2BA8-4707-B69E-2A08200D082C}"/>
              </a:ext>
            </a:extLst>
          </p:cNvPr>
          <p:cNvSpPr txBox="1"/>
          <p:nvPr/>
        </p:nvSpPr>
        <p:spPr>
          <a:xfrm>
            <a:off x="951346" y="3157348"/>
            <a:ext cx="10982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hu-HU" sz="32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225 db </a:t>
            </a:r>
            <a:r>
              <a:rPr lang="hu-HU" sz="3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Kihelyezett osztályfőnöki óra (nyári tábor tevékenység)</a:t>
            </a:r>
          </a:p>
        </p:txBody>
      </p:sp>
      <p:pic>
        <p:nvPicPr>
          <p:cNvPr id="16" name="Ábra 15" descr="Vissza egyszínű kitöltéssel">
            <a:extLst>
              <a:ext uri="{FF2B5EF4-FFF2-40B4-BE49-F238E27FC236}">
                <a16:creationId xmlns:a16="http://schemas.microsoft.com/office/drawing/2014/main" xmlns="" id="{EBF2ED2B-AFB5-494A-B55B-206EA633C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9784" y="2992535"/>
            <a:ext cx="914400" cy="914400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21526383-BBD6-4316-8040-2F65190B66BB}"/>
              </a:ext>
            </a:extLst>
          </p:cNvPr>
          <p:cNvSpPr txBox="1"/>
          <p:nvPr/>
        </p:nvSpPr>
        <p:spPr>
          <a:xfrm>
            <a:off x="4345276" y="4178027"/>
            <a:ext cx="6520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hu-HU" sz="32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120 db </a:t>
            </a:r>
            <a:r>
              <a:rPr lang="hu-HU" sz="3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Egyéb rendezvény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xmlns="" id="{19E6F1AD-903C-4565-9E82-1AD29CDEC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020" y="4114883"/>
            <a:ext cx="914479" cy="914479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xmlns="" id="{2A265ECB-DEC4-49F0-B094-BDDBCF4F89F3}"/>
              </a:ext>
            </a:extLst>
          </p:cNvPr>
          <p:cNvSpPr txBox="1"/>
          <p:nvPr/>
        </p:nvSpPr>
        <p:spPr>
          <a:xfrm>
            <a:off x="2844801" y="5194209"/>
            <a:ext cx="8977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44 db </a:t>
            </a:r>
            <a:r>
              <a:rPr lang="hu-HU" sz="3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Egészségügyi szakmák programsorozat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xmlns="" id="{81B83EDC-2B8B-4C67-8182-0D5A4D91D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322" y="5194209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18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/>
          <p:nvPr/>
        </p:nvSpPr>
        <p:spPr>
          <a:xfrm>
            <a:off x="3781222" y="3330648"/>
            <a:ext cx="929391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836B2"/>
              </a:buClr>
              <a:buSzPts val="3200"/>
              <a:buFont typeface="Arial"/>
              <a:buNone/>
            </a:pPr>
            <a:r>
              <a:rPr lang="hu-HU" sz="3200" b="1" i="0" u="none" strike="noStrike" cap="none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2540</a:t>
            </a:r>
            <a:r>
              <a:rPr lang="hu-HU" sz="3200" i="0" u="none" strike="noStrike" cap="none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 db pályaorientációs</a:t>
            </a:r>
            <a:endParaRPr sz="1800" i="0" u="none" strike="noStrike" cap="none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836B2"/>
              </a:buClr>
              <a:buSzPts val="3200"/>
              <a:buFont typeface="Arial"/>
              <a:buNone/>
            </a:pPr>
            <a:r>
              <a:rPr lang="hu-HU" sz="3200" i="0" u="none" strike="noStrike" cap="none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indikátor került megvalósításra</a:t>
            </a:r>
            <a:endParaRPr sz="3200" i="0" u="none" strike="noStrike" cap="none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Arial"/>
            </a:endParaRPr>
          </a:p>
        </p:txBody>
      </p:sp>
      <p:sp>
        <p:nvSpPr>
          <p:cNvPr id="126" name="Google Shape;126;p6"/>
          <p:cNvSpPr txBox="1"/>
          <p:nvPr/>
        </p:nvSpPr>
        <p:spPr>
          <a:xfrm>
            <a:off x="3283755" y="4808016"/>
            <a:ext cx="87197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hu-HU" sz="3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Területi szervezeteink pályaorientációs tevékenységeinek eredményeként </a:t>
            </a:r>
            <a:r>
              <a:rPr lang="hu-HU" sz="32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27158 </a:t>
            </a:r>
            <a:r>
              <a:rPr lang="hu-HU" sz="32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tanuló elérése (területenként átlagosan 1411 fő)</a:t>
            </a:r>
            <a:endParaRPr sz="32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xmlns="" id="{94CD7CE1-4655-452F-BF72-CE150C989BDD}"/>
              </a:ext>
            </a:extLst>
          </p:cNvPr>
          <p:cNvSpPr txBox="1"/>
          <p:nvPr/>
        </p:nvSpPr>
        <p:spPr>
          <a:xfrm>
            <a:off x="-202412" y="526490"/>
            <a:ext cx="120634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4000">
                <a:latin typeface="Roboto Thin" pitchFamily="2" charset="0"/>
                <a:ea typeface="Roboto Thin" pitchFamily="2" charset="0"/>
              </a:defRPr>
            </a:lvl1pPr>
          </a:lstStyle>
          <a:p>
            <a:pPr algn="ctr">
              <a:defRPr/>
            </a:pPr>
            <a:r>
              <a:rPr lang="hu-HU" cap="all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2021.évben megvalósított </a:t>
            </a:r>
          </a:p>
          <a:p>
            <a:pPr algn="ctr">
              <a:defRPr/>
            </a:pPr>
            <a:r>
              <a:rPr lang="hu-HU" cap="all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Pályaorientációs indikátoraink:</a:t>
            </a:r>
          </a:p>
          <a:p>
            <a:pPr algn="ctr">
              <a:defRPr/>
            </a:pPr>
            <a:r>
              <a:rPr lang="hu-HU" cap="all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7" name="Kép 6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FBA716F4-D232-464C-9477-689A712D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953" y="4506178"/>
            <a:ext cx="2629267" cy="2495898"/>
          </a:xfrm>
          <a:prstGeom prst="rect">
            <a:avLst/>
          </a:prstGeom>
        </p:spPr>
      </p:pic>
      <p:pic>
        <p:nvPicPr>
          <p:cNvPr id="8" name="Kép 7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4304FA5B-FC13-4508-BAF0-E2740CE38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4647" y="-313472"/>
            <a:ext cx="2629267" cy="2495898"/>
          </a:xfrm>
          <a:prstGeom prst="rect">
            <a:avLst/>
          </a:prstGeom>
        </p:spPr>
      </p:pic>
      <p:pic>
        <p:nvPicPr>
          <p:cNvPr id="11" name="Ábra 10" descr="Vissza egyszínű kitöltéssel">
            <a:extLst>
              <a:ext uri="{FF2B5EF4-FFF2-40B4-BE49-F238E27FC236}">
                <a16:creationId xmlns:a16="http://schemas.microsoft.com/office/drawing/2014/main" xmlns="" id="{A17675A7-2533-4B72-8D30-AD1F569C2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81525" y="3412037"/>
            <a:ext cx="914400" cy="914400"/>
          </a:xfrm>
          <a:prstGeom prst="rect">
            <a:avLst/>
          </a:prstGeom>
        </p:spPr>
      </p:pic>
      <p:pic>
        <p:nvPicPr>
          <p:cNvPr id="16" name="Ábra 15" descr="Vissza egyszínű kitöltéssel">
            <a:extLst>
              <a:ext uri="{FF2B5EF4-FFF2-40B4-BE49-F238E27FC236}">
                <a16:creationId xmlns:a16="http://schemas.microsoft.com/office/drawing/2014/main" xmlns="" id="{1F8B8F57-BFC6-42A6-A789-CBD5FEA38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19300" y="5296927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Szövegdoboz 6">
            <a:extLst>
              <a:ext uri="{FF2B5EF4-FFF2-40B4-BE49-F238E27FC236}">
                <a16:creationId xmlns:a16="http://schemas.microsoft.com/office/drawing/2014/main" xmlns="" id="{7E4246C0-8829-4D59-B8D3-E6163EC91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9921" y="675407"/>
            <a:ext cx="5217268" cy="16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hu-HU" sz="3200" cap="all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u-HU" cap="all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„Ápoló tanulók részére pályaválasztást támogató ösztöndíjas program”</a:t>
            </a:r>
          </a:p>
        </p:txBody>
      </p:sp>
      <p:pic>
        <p:nvPicPr>
          <p:cNvPr id="7" name="Kép 6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32C7865B-E830-4083-96BF-5CF8748B3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921" y="4209056"/>
            <a:ext cx="2629267" cy="2495898"/>
          </a:xfrm>
          <a:prstGeom prst="rect">
            <a:avLst/>
          </a:prstGeom>
        </p:spPr>
      </p:pic>
      <p:sp>
        <p:nvSpPr>
          <p:cNvPr id="6" name="Szövegdoboz 6">
            <a:extLst>
              <a:ext uri="{FF2B5EF4-FFF2-40B4-BE49-F238E27FC236}">
                <a16:creationId xmlns:a16="http://schemas.microsoft.com/office/drawing/2014/main" xmlns="" id="{51165F25-7DE6-4CED-9F1E-969281235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842" y="2733325"/>
            <a:ext cx="8496301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hu-HU" sz="32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 program mentorait szívesen várjuk pályaorientációs feladataink ellátásába!</a:t>
            </a:r>
          </a:p>
        </p:txBody>
      </p:sp>
      <p:sp>
        <p:nvSpPr>
          <p:cNvPr id="8" name="Szövegdoboz 6">
            <a:extLst>
              <a:ext uri="{FF2B5EF4-FFF2-40B4-BE49-F238E27FC236}">
                <a16:creationId xmlns:a16="http://schemas.microsoft.com/office/drawing/2014/main" xmlns="" id="{65572217-9950-451C-8F31-5BB60D6AE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018" y="839971"/>
            <a:ext cx="5381017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hu-HU" sz="3200" b="1" kern="1200" dirty="0">
                <a:solidFill>
                  <a:srgbClr val="4472C4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MESZK-életpálya-tanácsadási és a pályaorientációs program</a:t>
            </a:r>
            <a:endParaRPr lang="hu-HU" sz="3200" cap="all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6719B72-A1D5-40A7-8EF1-84037808C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526" y="4321452"/>
            <a:ext cx="2518958" cy="202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44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xmlns="" id="{ED542660-7721-4AB8-AE82-F6AF86EEC05C}"/>
              </a:ext>
            </a:extLst>
          </p:cNvPr>
          <p:cNvSpPr txBox="1"/>
          <p:nvPr/>
        </p:nvSpPr>
        <p:spPr>
          <a:xfrm>
            <a:off x="1445342" y="148340"/>
            <a:ext cx="898295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4000">
                <a:latin typeface="Roboto Thin" pitchFamily="2" charset="0"/>
                <a:ea typeface="Roboto Thin" pitchFamily="2" charset="0"/>
              </a:defRPr>
            </a:lvl1pPr>
          </a:lstStyle>
          <a:p>
            <a:pPr algn="ctr">
              <a:defRPr/>
            </a:pPr>
            <a:r>
              <a:rPr lang="hu-HU" cap="all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2022.évre tervezett </a:t>
            </a:r>
          </a:p>
          <a:p>
            <a:pPr algn="ctr">
              <a:defRPr/>
            </a:pPr>
            <a:r>
              <a:rPr lang="hu-HU" cap="all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pályaorientációs indikátoraink</a:t>
            </a:r>
          </a:p>
          <a:p>
            <a:pPr>
              <a:defRPr/>
            </a:pPr>
            <a:endParaRPr lang="hu-HU" sz="2800" cap="all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hu-HU" sz="2800" cap="all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Kép 10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08353CD8-C04A-450A-9D2E-A093CDC71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54" y="3590925"/>
            <a:ext cx="1293516" cy="1952632"/>
          </a:xfrm>
          <a:prstGeom prst="rect">
            <a:avLst/>
          </a:prstGeom>
        </p:spPr>
      </p:pic>
      <p:pic>
        <p:nvPicPr>
          <p:cNvPr id="12" name="Kép 11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6369FA2F-8876-47F7-BE51-7C19C52A5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998" y="-191668"/>
            <a:ext cx="2048160" cy="1944268"/>
          </a:xfrm>
          <a:prstGeom prst="rect">
            <a:avLst/>
          </a:prstGeom>
        </p:spPr>
      </p:pic>
      <p:sp>
        <p:nvSpPr>
          <p:cNvPr id="13" name="Google Shape;141;p8">
            <a:extLst>
              <a:ext uri="{FF2B5EF4-FFF2-40B4-BE49-F238E27FC236}">
                <a16:creationId xmlns:a16="http://schemas.microsoft.com/office/drawing/2014/main" xmlns="" id="{A6498283-32F7-42F1-BD66-6346D3F9F15D}"/>
              </a:ext>
            </a:extLst>
          </p:cNvPr>
          <p:cNvSpPr txBox="1"/>
          <p:nvPr/>
        </p:nvSpPr>
        <p:spPr>
          <a:xfrm>
            <a:off x="858570" y="2333554"/>
            <a:ext cx="8541654" cy="1952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8108"/>
            </a:pPr>
            <a:r>
              <a:rPr lang="hu-HU" sz="24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Események száma: min. 1050 db</a:t>
            </a:r>
          </a:p>
          <a:p>
            <a:pPr marL="1016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8108"/>
            </a:pPr>
            <a:endParaRPr lang="hu-HU" sz="2400" b="1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Arial"/>
            </a:endParaRPr>
          </a:p>
          <a:p>
            <a:pPr marL="1016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8108"/>
            </a:pPr>
            <a:endParaRPr lang="hu-HU" sz="2400" b="1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Arial"/>
            </a:endParaRPr>
          </a:p>
          <a:p>
            <a:pPr marL="1016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8108"/>
            </a:pPr>
            <a:r>
              <a:rPr lang="hu-HU" sz="24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2500 db megbízási díj</a:t>
            </a:r>
          </a:p>
          <a:p>
            <a:pPr marL="1016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8108"/>
            </a:pPr>
            <a:r>
              <a:rPr lang="hu-HU" sz="24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 </a:t>
            </a:r>
          </a:p>
          <a:p>
            <a:pPr marL="1016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8108"/>
            </a:pPr>
            <a:endParaRPr lang="hu-HU" sz="2400" b="1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Arial"/>
            </a:endParaRPr>
          </a:p>
          <a:p>
            <a:pPr marL="101600"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8108"/>
            </a:pPr>
            <a:r>
              <a:rPr lang="hu-HU" sz="24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Hatékonysági mutató (elért személyek száma) : min. 20 000 (fő)</a:t>
            </a:r>
          </a:p>
        </p:txBody>
      </p:sp>
      <p:pic>
        <p:nvPicPr>
          <p:cNvPr id="18" name="Ábra 17" descr="Jobbra mutató nyíl egyszínű kitöltéssel">
            <a:extLst>
              <a:ext uri="{FF2B5EF4-FFF2-40B4-BE49-F238E27FC236}">
                <a16:creationId xmlns:a16="http://schemas.microsoft.com/office/drawing/2014/main" xmlns="" id="{5B00B426-ACD6-45F5-8D61-980C58005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9440194" y="4286186"/>
            <a:ext cx="914400" cy="914400"/>
          </a:xfrm>
          <a:prstGeom prst="rect">
            <a:avLst/>
          </a:prstGeom>
        </p:spPr>
      </p:pic>
      <p:pic>
        <p:nvPicPr>
          <p:cNvPr id="22" name="Ábra 21" descr="Jobbra mutató nyíl egyszínű kitöltéssel">
            <a:extLst>
              <a:ext uri="{FF2B5EF4-FFF2-40B4-BE49-F238E27FC236}">
                <a16:creationId xmlns:a16="http://schemas.microsoft.com/office/drawing/2014/main" xmlns="" id="{3213E63A-2452-41D7-9CEA-3DC2ED4EA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0800000">
            <a:off x="9426575" y="3220301"/>
            <a:ext cx="914400" cy="914400"/>
          </a:xfrm>
          <a:prstGeom prst="rect">
            <a:avLst/>
          </a:prstGeom>
        </p:spPr>
      </p:pic>
      <p:pic>
        <p:nvPicPr>
          <p:cNvPr id="23" name="Ábra 22" descr="Jobbra mutató nyíl egyszínű kitöltéssel">
            <a:extLst>
              <a:ext uri="{FF2B5EF4-FFF2-40B4-BE49-F238E27FC236}">
                <a16:creationId xmlns:a16="http://schemas.microsoft.com/office/drawing/2014/main" xmlns="" id="{544C7F07-6193-401B-9AEA-8D6B7F451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9424904" y="2123836"/>
            <a:ext cx="944981" cy="94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84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xmlns="" id="{73F9A711-FDEC-414F-9154-4DD38B4D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060" y="1307071"/>
            <a:ext cx="6341706" cy="3569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24D1348B-D979-4A59-A4B5-3E68003EF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440" y="3937006"/>
            <a:ext cx="5069566" cy="2853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7D787DB3-31C3-48FD-9B85-F0C05C512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34" y="1791038"/>
            <a:ext cx="2408804" cy="42787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0D9FCE32-9176-42F2-A97A-0438B26CC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81053" y="5148863"/>
            <a:ext cx="1495634" cy="2257740"/>
          </a:xfrm>
          <a:prstGeom prst="rect">
            <a:avLst/>
          </a:prstGeom>
        </p:spPr>
      </p:pic>
      <p:sp>
        <p:nvSpPr>
          <p:cNvPr id="9" name="Derékszögű háromszög 8">
            <a:extLst>
              <a:ext uri="{FF2B5EF4-FFF2-40B4-BE49-F238E27FC236}">
                <a16:creationId xmlns:a16="http://schemas.microsoft.com/office/drawing/2014/main" xmlns="" id="{EF5F4D3A-7CD9-4C69-82A3-006237F28D2F}"/>
              </a:ext>
            </a:extLst>
          </p:cNvPr>
          <p:cNvSpPr/>
          <p:nvPr/>
        </p:nvSpPr>
        <p:spPr>
          <a:xfrm rot="10800000">
            <a:off x="10372078" y="0"/>
            <a:ext cx="1819922" cy="1791038"/>
          </a:xfrm>
          <a:prstGeom prst="rtTriangle">
            <a:avLst/>
          </a:prstGeom>
          <a:solidFill>
            <a:srgbClr val="03989E"/>
          </a:solidFill>
          <a:ln>
            <a:solidFill>
              <a:srgbClr val="039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D5487AAA-2FA0-464D-8560-E43DFD18DF2E}"/>
              </a:ext>
            </a:extLst>
          </p:cNvPr>
          <p:cNvSpPr txBox="1"/>
          <p:nvPr/>
        </p:nvSpPr>
        <p:spPr>
          <a:xfrm>
            <a:off x="886690" y="405221"/>
            <a:ext cx="100029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000" cap="all" dirty="0">
                <a:solidFill>
                  <a:srgbClr val="002060"/>
                </a:solidFill>
                <a:latin typeface="Segoe UI" panose="020B0502040204020203" pitchFamily="34" charset="0"/>
                <a:ea typeface="Roboto Thin" pitchFamily="2" charset="0"/>
                <a:cs typeface="Segoe UI" panose="020B0502040204020203" pitchFamily="34" charset="0"/>
              </a:rPr>
              <a:t>SZAKMÁZZ PÁLYAVÁLASZTÁSI KIÁLLÍTÁS</a:t>
            </a:r>
          </a:p>
        </p:txBody>
      </p:sp>
    </p:spTree>
    <p:extLst>
      <p:ext uri="{BB962C8B-B14F-4D97-AF65-F5344CB8AC3E}">
        <p14:creationId xmlns:p14="http://schemas.microsoft.com/office/powerpoint/2010/main" val="2374000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1431A61B-93EB-4CFA-9820-83A5572A5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426" y="73891"/>
            <a:ext cx="6815919" cy="3840813"/>
          </a:xfrm>
          <a:prstGeom prst="snip2DiagRect">
            <a:avLst>
              <a:gd name="adj1" fmla="val 0"/>
              <a:gd name="adj2" fmla="val 2097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9D17821B-19A3-4AB0-8C67-4B51F1A1C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46" y="804186"/>
            <a:ext cx="3048264" cy="5541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CC101920-5D64-43F3-9CE6-6F097E6AD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770" y="2875250"/>
            <a:ext cx="4864784" cy="3598213"/>
          </a:xfrm>
          <a:prstGeom prst="rect">
            <a:avLst/>
          </a:prstGeom>
        </p:spPr>
      </p:pic>
      <p:pic>
        <p:nvPicPr>
          <p:cNvPr id="9" name="Kép 8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DC77308E-C288-4037-97A8-C91FE3B0A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4460" y="4790411"/>
            <a:ext cx="1495634" cy="2257740"/>
          </a:xfrm>
          <a:prstGeom prst="rect">
            <a:avLst/>
          </a:prstGeom>
        </p:spPr>
      </p:pic>
      <p:sp>
        <p:nvSpPr>
          <p:cNvPr id="10" name="Derékszögű háromszög 9">
            <a:extLst>
              <a:ext uri="{FF2B5EF4-FFF2-40B4-BE49-F238E27FC236}">
                <a16:creationId xmlns:a16="http://schemas.microsoft.com/office/drawing/2014/main" xmlns="" id="{6E8EEAB8-9AD6-4BF5-96AB-BBF025C2729E}"/>
              </a:ext>
            </a:extLst>
          </p:cNvPr>
          <p:cNvSpPr/>
          <p:nvPr/>
        </p:nvSpPr>
        <p:spPr>
          <a:xfrm rot="5400000">
            <a:off x="-96315" y="-91333"/>
            <a:ext cx="1819922" cy="1791038"/>
          </a:xfrm>
          <a:prstGeom prst="rt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7403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/>
          <p:nvPr/>
        </p:nvSpPr>
        <p:spPr>
          <a:xfrm>
            <a:off x="1223962" y="2187897"/>
            <a:ext cx="11510963" cy="4670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01600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8108"/>
            </a:pPr>
            <a:r>
              <a:rPr lang="hu-HU" sz="20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Egészségügyi szakmákat népszer</a:t>
            </a: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ű</a:t>
            </a:r>
            <a:r>
              <a:rPr lang="hu-HU" sz="20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sít</a:t>
            </a: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ő</a:t>
            </a:r>
            <a:r>
              <a:rPr lang="hu-HU" sz="20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 programsorozat</a:t>
            </a:r>
          </a:p>
          <a:p>
            <a:pPr marL="444500" lvl="1" indent="-342900">
              <a:buClr>
                <a:srgbClr val="002060"/>
              </a:buClr>
              <a:buSzPct val="108108"/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Osztályfőnöki órák; </a:t>
            </a:r>
          </a:p>
          <a:p>
            <a:pPr marL="444500" lvl="1" indent="-342900">
              <a:buClr>
                <a:srgbClr val="002060"/>
              </a:buClr>
              <a:buSzPct val="108108"/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Nyári táborokban megvalósított programok; </a:t>
            </a:r>
          </a:p>
          <a:p>
            <a:pPr marL="444500" lvl="1" indent="-342900">
              <a:buClr>
                <a:srgbClr val="002060"/>
              </a:buClr>
              <a:buSzPct val="108108"/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Szakmabemutatók; </a:t>
            </a:r>
          </a:p>
          <a:p>
            <a:pPr marL="444500" lvl="1" indent="-342900">
              <a:buClr>
                <a:srgbClr val="002060"/>
              </a:buClr>
              <a:buSzPct val="108108"/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Motivációs/Kortárs előadások; </a:t>
            </a:r>
          </a:p>
          <a:p>
            <a:pPr marL="444500" lvl="1" indent="-342900">
              <a:buClr>
                <a:srgbClr val="002060"/>
              </a:buClr>
              <a:buSzPct val="108108"/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SZKI látogatás;</a:t>
            </a:r>
          </a:p>
          <a:p>
            <a:pPr marL="444500" lvl="1" indent="-342900">
              <a:buClr>
                <a:srgbClr val="002060"/>
              </a:buClr>
              <a:buSzPct val="108108"/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Szülői értekezletek; </a:t>
            </a:r>
          </a:p>
          <a:p>
            <a:pPr marL="444500" lvl="1" indent="-342900">
              <a:buClr>
                <a:srgbClr val="002060"/>
              </a:buClr>
              <a:buSzPct val="108108"/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Duális képzőhely / </a:t>
            </a:r>
            <a:r>
              <a:rPr lang="hu-HU" sz="2000" dirty="0" err="1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Skill</a:t>
            </a: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labor látogatások; </a:t>
            </a:r>
          </a:p>
          <a:p>
            <a:pPr marL="444500" lvl="1" indent="-342900">
              <a:buClr>
                <a:srgbClr val="002060"/>
              </a:buClr>
              <a:buSzPct val="108108"/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Szakmai versenyek (megyei és országos döntő szervezés); </a:t>
            </a:r>
          </a:p>
          <a:p>
            <a:pPr marL="444500" lvl="1" indent="-342900">
              <a:buClr>
                <a:srgbClr val="002060"/>
              </a:buClr>
              <a:buSzPct val="108108"/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Egyéb pályaorientációs rendezvények</a:t>
            </a:r>
          </a:p>
          <a:p>
            <a:pPr marL="952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</a:pPr>
            <a:endParaRPr lang="hu-HU" sz="2000" b="1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Arial"/>
            </a:endParaRPr>
          </a:p>
          <a:p>
            <a:pPr marL="952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</a:pPr>
            <a:r>
              <a:rPr lang="hu-HU" sz="20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HIVATÁSUNK magazin pályaválasztási különszáma </a:t>
            </a:r>
            <a:endParaRPr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52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</a:pPr>
            <a:endParaRPr lang="hu-HU" sz="2000" b="1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Arial"/>
            </a:endParaRPr>
          </a:p>
          <a:p>
            <a:pPr marL="952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</a:pPr>
            <a:r>
              <a:rPr lang="hu-HU" sz="20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Arial"/>
              </a:rPr>
              <a:t>Egészségügyi szakmákat bemutató kisfilmek</a:t>
            </a:r>
          </a:p>
          <a:p>
            <a:pPr marL="952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</a:pPr>
            <a:endParaRPr lang="hu-HU" sz="2000" b="1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52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</a:pPr>
            <a:r>
              <a:rPr lang="hu-HU" sz="20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Szakma Sztár Fesztivál 2022?</a:t>
            </a:r>
            <a:endParaRPr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rgbClr val="002060"/>
              </a:solidFill>
              <a:latin typeface="Georgia Pro Light" panose="02040302050405020303" pitchFamily="18" charset="0"/>
              <a:sym typeface="Arial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xmlns="" id="{03ACF28A-AEB8-42F2-B833-173C3D788BEC}"/>
              </a:ext>
            </a:extLst>
          </p:cNvPr>
          <p:cNvSpPr txBox="1"/>
          <p:nvPr/>
        </p:nvSpPr>
        <p:spPr>
          <a:xfrm>
            <a:off x="577204" y="1664676"/>
            <a:ext cx="12501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4000">
                <a:latin typeface="Roboto Thin" pitchFamily="2" charset="0"/>
                <a:ea typeface="Roboto Thin" pitchFamily="2" charset="0"/>
              </a:defRPr>
            </a:lvl1pPr>
          </a:lstStyle>
          <a:p>
            <a:pPr>
              <a:defRPr/>
            </a:pPr>
            <a:r>
              <a:rPr lang="hu-HU" sz="2800" cap="all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Pályaorientációs tevékenységeink  2022-ben: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xmlns="" id="{ED542660-7721-4AB8-AE82-F6AF86EEC05C}"/>
              </a:ext>
            </a:extLst>
          </p:cNvPr>
          <p:cNvSpPr txBox="1"/>
          <p:nvPr/>
        </p:nvSpPr>
        <p:spPr>
          <a:xfrm>
            <a:off x="1445342" y="148340"/>
            <a:ext cx="898295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4000">
                <a:latin typeface="Roboto Thin" pitchFamily="2" charset="0"/>
                <a:ea typeface="Roboto Thin" pitchFamily="2" charset="0"/>
              </a:defRPr>
            </a:lvl1pPr>
          </a:lstStyle>
          <a:p>
            <a:pPr algn="ctr">
              <a:defRPr/>
            </a:pPr>
            <a:r>
              <a:rPr lang="hu-HU" cap="all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2022.évre tervezett </a:t>
            </a:r>
          </a:p>
          <a:p>
            <a:pPr algn="ctr">
              <a:defRPr/>
            </a:pPr>
            <a:r>
              <a:rPr lang="hu-HU" cap="all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pályaorientációs indikátoraink</a:t>
            </a:r>
          </a:p>
          <a:p>
            <a:pPr>
              <a:defRPr/>
            </a:pPr>
            <a:endParaRPr lang="hu-HU" sz="2800" cap="all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hu-HU" sz="2800" cap="all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Kép 10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08353CD8-C04A-450A-9D2E-A093CDC71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54" y="3590925"/>
            <a:ext cx="1293516" cy="1952632"/>
          </a:xfrm>
          <a:prstGeom prst="rect">
            <a:avLst/>
          </a:prstGeom>
        </p:spPr>
      </p:pic>
      <p:pic>
        <p:nvPicPr>
          <p:cNvPr id="12" name="Kép 11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6369FA2F-8876-47F7-BE51-7C19C52A5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998" y="-191668"/>
            <a:ext cx="2048160" cy="19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14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5" descr="KÃ©ptalÃ¡lat a kÃ¶vetkezÅre: âfacebook logoâ">
            <a:extLst>
              <a:ext uri="{FF2B5EF4-FFF2-40B4-BE49-F238E27FC236}">
                <a16:creationId xmlns:a16="http://schemas.microsoft.com/office/drawing/2014/main" xmlns="" id="{752618E4-E2A3-4986-813F-A64289618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7" y="3650010"/>
            <a:ext cx="1682751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 descr="KÃ©ptalÃ¡lat a kÃ¶vetkezÅre: âfacebook logoâ">
            <a:extLst>
              <a:ext uri="{FF2B5EF4-FFF2-40B4-BE49-F238E27FC236}">
                <a16:creationId xmlns:a16="http://schemas.microsoft.com/office/drawing/2014/main" xmlns="" id="{DCEF44DB-F4EE-4587-8F51-CF636AFC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293" y="252082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 descr="KÃ©ptalÃ¡lat a kÃ¶vetkezÅre: âinstagram logoâ">
            <a:extLst>
              <a:ext uri="{FF2B5EF4-FFF2-40B4-BE49-F238E27FC236}">
                <a16:creationId xmlns:a16="http://schemas.microsoft.com/office/drawing/2014/main" xmlns="" id="{F7628C59-5579-4BEF-8DE8-480B37B9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246278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1" descr="KÃ©ptalÃ¡lat a kÃ¶vetkezÅre: âtwitter logoâ">
            <a:extLst>
              <a:ext uri="{FF2B5EF4-FFF2-40B4-BE49-F238E27FC236}">
                <a16:creationId xmlns:a16="http://schemas.microsoft.com/office/drawing/2014/main" xmlns="" id="{72D7A740-F7A9-4B4A-9A9C-D6C043551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6" y="425329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3" descr="KÃ©ptalÃ¡lat a kÃ¶vetkezÅre: âtwitter logoâ">
            <a:extLst>
              <a:ext uri="{FF2B5EF4-FFF2-40B4-BE49-F238E27FC236}">
                <a16:creationId xmlns:a16="http://schemas.microsoft.com/office/drawing/2014/main" xmlns="" id="{A4FD876A-502B-400C-8631-DD891F28D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6" y="5461318"/>
            <a:ext cx="1231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5" descr="KÃ©ptalÃ¡lat a kÃ¶vetkezÅre: âinstagram logoâ">
            <a:extLst>
              <a:ext uri="{FF2B5EF4-FFF2-40B4-BE49-F238E27FC236}">
                <a16:creationId xmlns:a16="http://schemas.microsoft.com/office/drawing/2014/main" xmlns="" id="{EED51EF7-A632-418C-991B-57BCA25BA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5" y="3580892"/>
            <a:ext cx="1849439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7" descr="KÃ©ptalÃ¡lat a kÃ¶vetkezÅre: âhashtag logo pngâ">
            <a:extLst>
              <a:ext uri="{FF2B5EF4-FFF2-40B4-BE49-F238E27FC236}">
                <a16:creationId xmlns:a16="http://schemas.microsoft.com/office/drawing/2014/main" xmlns="" id="{4F197E57-0FB7-46AB-BDA0-9571658A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88" y="5653876"/>
            <a:ext cx="714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9" descr="KÃ©ptalÃ¡lat a kÃ¶vetkezÅre: âhashtag logo pngâ">
            <a:extLst>
              <a:ext uri="{FF2B5EF4-FFF2-40B4-BE49-F238E27FC236}">
                <a16:creationId xmlns:a16="http://schemas.microsoft.com/office/drawing/2014/main" xmlns="" id="{7220108D-EAE7-4373-A203-7E010B43D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826" y="4420017"/>
            <a:ext cx="1231900" cy="123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86C0C395-C296-44C0-813F-B5E64AB8AA2C">
            <a:extLst>
              <a:ext uri="{FF2B5EF4-FFF2-40B4-BE49-F238E27FC236}">
                <a16:creationId xmlns:a16="http://schemas.microsoft.com/office/drawing/2014/main" xmlns="" id="{7282C60C-BFAC-4168-AFA8-BADB9BB8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108" y="2182245"/>
            <a:ext cx="1704086" cy="17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">
            <a:extLst>
              <a:ext uri="{FF2B5EF4-FFF2-40B4-BE49-F238E27FC236}">
                <a16:creationId xmlns:a16="http://schemas.microsoft.com/office/drawing/2014/main" xmlns="" id="{4B5E44AE-DE4A-4546-AAF2-8809914168F6}"/>
              </a:ext>
            </a:extLst>
          </p:cNvPr>
          <p:cNvSpPr txBox="1"/>
          <p:nvPr/>
        </p:nvSpPr>
        <p:spPr>
          <a:xfrm>
            <a:off x="1143008" y="668019"/>
            <a:ext cx="9666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4000">
                <a:latin typeface="Roboto Thin" pitchFamily="2" charset="0"/>
                <a:ea typeface="Roboto Thin" pitchFamily="2" charset="0"/>
              </a:defRPr>
            </a:lvl1pPr>
          </a:lstStyle>
          <a:p>
            <a:pPr algn="ctr">
              <a:defRPr/>
            </a:pPr>
            <a:r>
              <a:rPr lang="hu-HU" cap="all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Közösségi médiafelületeken való interaktív megjelenés </a:t>
            </a:r>
          </a:p>
        </p:txBody>
      </p:sp>
      <p:pic>
        <p:nvPicPr>
          <p:cNvPr id="15" name="Kép 14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A7EB0078-9245-4A35-9001-383C9EB2F1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10751" y="0"/>
            <a:ext cx="2823170" cy="1859160"/>
          </a:xfrm>
          <a:prstGeom prst="rect">
            <a:avLst/>
          </a:prstGeom>
        </p:spPr>
      </p:pic>
      <p:pic>
        <p:nvPicPr>
          <p:cNvPr id="16" name="Kép 15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4145E023-BBF9-45F6-BABD-58AA1E278B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560329" y="-8186"/>
            <a:ext cx="2823170" cy="18591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xmlns="" id="{E7E91DD3-1D89-4308-864C-127C14EBEFC3}"/>
              </a:ext>
            </a:extLst>
          </p:cNvPr>
          <p:cNvSpPr txBox="1"/>
          <p:nvPr/>
        </p:nvSpPr>
        <p:spPr>
          <a:xfrm>
            <a:off x="-1" y="310793"/>
            <a:ext cx="121920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4000">
                <a:latin typeface="Roboto Thin" pitchFamily="2" charset="0"/>
                <a:ea typeface="Roboto Thin" pitchFamily="2" charset="0"/>
              </a:defRPr>
            </a:lvl1pPr>
          </a:lstStyle>
          <a:p>
            <a:pPr algn="ctr">
              <a:defRPr/>
            </a:pPr>
            <a:r>
              <a:rPr lang="hu-HU" b="1" cap="all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HIVATÁSUNK</a:t>
            </a:r>
            <a:r>
              <a:rPr lang="hu-HU" cap="all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magazin </a:t>
            </a:r>
          </a:p>
          <a:p>
            <a:pPr algn="ctr">
              <a:defRPr/>
            </a:pPr>
            <a:r>
              <a:rPr lang="hu-HU" cap="all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pályaválasztási különszám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xmlns="" id="{CD5D782A-0758-4828-AEEF-F1A3F9CDDB02}"/>
              </a:ext>
            </a:extLst>
          </p:cNvPr>
          <p:cNvSpPr txBox="1"/>
          <p:nvPr/>
        </p:nvSpPr>
        <p:spPr>
          <a:xfrm>
            <a:off x="0" y="6023987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4000">
                <a:latin typeface="Roboto Thin" pitchFamily="2" charset="0"/>
                <a:ea typeface="Roboto Thin" pitchFamily="2" charset="0"/>
              </a:defRPr>
            </a:lvl1pPr>
          </a:lstStyle>
          <a:p>
            <a:pPr algn="ctr">
              <a:defRPr/>
            </a:pPr>
            <a:r>
              <a:rPr lang="hu-HU" sz="2800" cap="all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20.000 példány online és papíralapú megjelenés</a:t>
            </a:r>
          </a:p>
        </p:txBody>
      </p:sp>
      <p:pic>
        <p:nvPicPr>
          <p:cNvPr id="4" name="Kép 3" descr="A képen szöveg látható&#10;&#10;Automatikusan generált leírás">
            <a:extLst>
              <a:ext uri="{FF2B5EF4-FFF2-40B4-BE49-F238E27FC236}">
                <a16:creationId xmlns:a16="http://schemas.microsoft.com/office/drawing/2014/main" xmlns="" id="{733A47DA-912F-48B7-96DF-4D8F55910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378" y="1634232"/>
            <a:ext cx="9112262" cy="4389755"/>
          </a:xfrm>
          <a:prstGeom prst="rect">
            <a:avLst/>
          </a:prstGeom>
        </p:spPr>
      </p:pic>
      <p:pic>
        <p:nvPicPr>
          <p:cNvPr id="10" name="Kép 9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DF81B0F1-67E9-4BC5-A9B3-1AB978A4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1772" y="-1048787"/>
            <a:ext cx="2629267" cy="2495898"/>
          </a:xfrm>
          <a:prstGeom prst="rect">
            <a:avLst/>
          </a:prstGeom>
        </p:spPr>
      </p:pic>
      <p:pic>
        <p:nvPicPr>
          <p:cNvPr id="11" name="Kép 10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ACDDE57B-26FF-4512-950D-55427243D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25723" y="-503859"/>
            <a:ext cx="2629267" cy="24958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Kép 1">
            <a:extLst>
              <a:ext uri="{FF2B5EF4-FFF2-40B4-BE49-F238E27FC236}">
                <a16:creationId xmlns:a16="http://schemas.microsoft.com/office/drawing/2014/main" xmlns="" id="{09AC244E-BC06-49E8-8496-C98832EC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6" y="506646"/>
            <a:ext cx="4582439" cy="30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Kép 3">
            <a:extLst>
              <a:ext uri="{FF2B5EF4-FFF2-40B4-BE49-F238E27FC236}">
                <a16:creationId xmlns:a16="http://schemas.microsoft.com/office/drawing/2014/main" xmlns="" id="{6BB9A8EE-40E3-4933-8B3A-42DE48C8E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05" y="582462"/>
            <a:ext cx="2328021" cy="28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9AF55AB6-259D-4643-AD29-D547705CFC0F}"/>
              </a:ext>
            </a:extLst>
          </p:cNvPr>
          <p:cNvSpPr/>
          <p:nvPr/>
        </p:nvSpPr>
        <p:spPr>
          <a:xfrm>
            <a:off x="4192588" y="2655697"/>
            <a:ext cx="3899360" cy="4841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5366" name="Kép 5">
            <a:extLst>
              <a:ext uri="{FF2B5EF4-FFF2-40B4-BE49-F238E27FC236}">
                <a16:creationId xmlns:a16="http://schemas.microsoft.com/office/drawing/2014/main" xmlns="" id="{53C5FEFB-4B0F-43C0-AD57-68B8FF121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3816871"/>
            <a:ext cx="4469990" cy="26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Kép 6">
            <a:extLst>
              <a:ext uri="{FF2B5EF4-FFF2-40B4-BE49-F238E27FC236}">
                <a16:creationId xmlns:a16="http://schemas.microsoft.com/office/drawing/2014/main" xmlns="" id="{4039DA51-DC6F-462A-92D5-CD456326A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61" y="3659188"/>
            <a:ext cx="2355002" cy="289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xmlns="" id="{1F764ABA-6AF5-4115-9EE6-DB93EE974EE5}"/>
              </a:ext>
            </a:extLst>
          </p:cNvPr>
          <p:cNvSpPr/>
          <p:nvPr/>
        </p:nvSpPr>
        <p:spPr>
          <a:xfrm>
            <a:off x="4192587" y="5775555"/>
            <a:ext cx="3737539" cy="4320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xmlns="" id="{0CB85E48-6729-4CBD-99BC-96B57CF03B59}"/>
              </a:ext>
            </a:extLst>
          </p:cNvPr>
          <p:cNvSpPr/>
          <p:nvPr/>
        </p:nvSpPr>
        <p:spPr>
          <a:xfrm>
            <a:off x="8409552" y="4076088"/>
            <a:ext cx="3231842" cy="191549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2018.</a:t>
            </a:r>
            <a:r>
              <a:rPr lang="hu-HU" b="1" dirty="0">
                <a:solidFill>
                  <a:srgbClr val="03989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defRPr/>
            </a:pPr>
            <a:r>
              <a:rPr lang="hu-HU" b="1" dirty="0">
                <a:solidFill>
                  <a:srgbClr val="03989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XI. Szekció: Miért legyünk ápolók? Szemelvények az egészségügyi szakdolgozók hivatásáról (2018.)</a:t>
            </a:r>
            <a:endParaRPr lang="hu-HU" dirty="0">
              <a:solidFill>
                <a:srgbClr val="03989E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30F7C27B-BB5C-4813-A209-2DE939C15948}"/>
              </a:ext>
            </a:extLst>
          </p:cNvPr>
          <p:cNvSpPr/>
          <p:nvPr/>
        </p:nvSpPr>
        <p:spPr>
          <a:xfrm>
            <a:off x="8409552" y="1382193"/>
            <a:ext cx="3231842" cy="165893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2019. </a:t>
            </a:r>
          </a:p>
          <a:p>
            <a:pPr algn="ctr">
              <a:defRPr/>
            </a:pPr>
            <a:r>
              <a:rPr lang="hu-HU" b="1" dirty="0">
                <a:solidFill>
                  <a:srgbClr val="03989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IX. Szekció: IX. SZEKCIÓ</a:t>
            </a:r>
          </a:p>
          <a:p>
            <a:pPr algn="ctr">
              <a:defRPr/>
            </a:pPr>
            <a:r>
              <a:rPr lang="hu-HU" b="1" dirty="0">
                <a:solidFill>
                  <a:srgbClr val="03989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Szakdolgozói képzésekkel és továbbképzésekkel kapcsolatos tapasztalatok és kihívások</a:t>
            </a:r>
            <a:endParaRPr lang="hu-HU" dirty="0">
              <a:solidFill>
                <a:srgbClr val="03989E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xmlns="" id="{E4187E39-3A4A-40B5-8A3B-40215A88271F}"/>
              </a:ext>
            </a:extLst>
          </p:cNvPr>
          <p:cNvSpPr txBox="1"/>
          <p:nvPr/>
        </p:nvSpPr>
        <p:spPr>
          <a:xfrm>
            <a:off x="2354887" y="188895"/>
            <a:ext cx="7918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MESZK SZAKDOLGOZÓI TUDOMÁNYOS KONGRESSZUS </a:t>
            </a:r>
          </a:p>
        </p:txBody>
      </p:sp>
      <p:pic>
        <p:nvPicPr>
          <p:cNvPr id="14" name="Kép 13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552DD881-3BAD-49BC-B918-6D276B868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2438" y="5386696"/>
            <a:ext cx="2343477" cy="15432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836" y="3571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1">
            <a:hlinkClick r:id="rId4"/>
          </p:cNvPr>
          <p:cNvSpPr txBox="1"/>
          <p:nvPr/>
        </p:nvSpPr>
        <p:spPr>
          <a:xfrm>
            <a:off x="8544959" y="804238"/>
            <a:ext cx="12722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cap="none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VIDEÓ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3" name="Google Shape;163;p11">
            <a:hlinkClick r:id="rId5"/>
          </p:cNvPr>
          <p:cNvSpPr txBox="1"/>
          <p:nvPr/>
        </p:nvSpPr>
        <p:spPr>
          <a:xfrm>
            <a:off x="1819689" y="2028992"/>
            <a:ext cx="12722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cap="none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VIDEÓ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4" name="Google Shape;164;p11">
            <a:hlinkClick r:id="rId6"/>
          </p:cNvPr>
          <p:cNvSpPr txBox="1"/>
          <p:nvPr/>
        </p:nvSpPr>
        <p:spPr>
          <a:xfrm>
            <a:off x="8544960" y="3247879"/>
            <a:ext cx="12722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cap="none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VIDEÓ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5" name="Google Shape;165;p11">
            <a:hlinkClick r:id="rId7"/>
          </p:cNvPr>
          <p:cNvSpPr txBox="1"/>
          <p:nvPr/>
        </p:nvSpPr>
        <p:spPr>
          <a:xfrm>
            <a:off x="1819689" y="4505044"/>
            <a:ext cx="12722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cap="none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VIDEÓ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6" name="Google Shape;166;p11">
            <a:hlinkClick r:id="rId8"/>
          </p:cNvPr>
          <p:cNvSpPr txBox="1"/>
          <p:nvPr/>
        </p:nvSpPr>
        <p:spPr>
          <a:xfrm>
            <a:off x="8544957" y="5795195"/>
            <a:ext cx="12722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cap="none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VIDEÓ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7" name="Google Shape;167;p11"/>
          <p:cNvSpPr txBox="1"/>
          <p:nvPr/>
        </p:nvSpPr>
        <p:spPr>
          <a:xfrm>
            <a:off x="2511136" y="396342"/>
            <a:ext cx="182115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chemeClr val="lt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Védőnő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8" name="Google Shape;168;p11"/>
          <p:cNvSpPr txBox="1"/>
          <p:nvPr/>
        </p:nvSpPr>
        <p:spPr>
          <a:xfrm>
            <a:off x="7619198" y="1649730"/>
            <a:ext cx="185152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chemeClr val="lt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Sürgősségi ápoló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9" name="Google Shape;169;p11"/>
          <p:cNvSpPr txBox="1"/>
          <p:nvPr/>
        </p:nvSpPr>
        <p:spPr>
          <a:xfrm>
            <a:off x="2135179" y="2829226"/>
            <a:ext cx="20980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chemeClr val="lt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Laboratóriumi asszisztens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0" name="Google Shape;170;p11"/>
          <p:cNvSpPr txBox="1"/>
          <p:nvPr/>
        </p:nvSpPr>
        <p:spPr>
          <a:xfrm>
            <a:off x="7082991" y="4073747"/>
            <a:ext cx="209807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chemeClr val="lt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Idősgondozó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chemeClr val="lt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ápoló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1" name="Google Shape;171;p11"/>
          <p:cNvSpPr txBox="1"/>
          <p:nvPr/>
        </p:nvSpPr>
        <p:spPr>
          <a:xfrm>
            <a:off x="2670453" y="5299313"/>
            <a:ext cx="209807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chemeClr val="lt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Népegészségügyi felügyelő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xmlns="" id="{42D8730C-92B4-44F5-A432-1D4E5A4D8CE2}"/>
              </a:ext>
            </a:extLst>
          </p:cNvPr>
          <p:cNvGrpSpPr/>
          <p:nvPr/>
        </p:nvGrpSpPr>
        <p:grpSpPr>
          <a:xfrm>
            <a:off x="-29811" y="-13513"/>
            <a:ext cx="3539151" cy="2486742"/>
            <a:chOff x="-29811" y="-13513"/>
            <a:chExt cx="3539151" cy="2486742"/>
          </a:xfrm>
        </p:grpSpPr>
        <p:sp>
          <p:nvSpPr>
            <p:cNvPr id="2" name="Téglalap 1">
              <a:extLst>
                <a:ext uri="{FF2B5EF4-FFF2-40B4-BE49-F238E27FC236}">
                  <a16:creationId xmlns:a16="http://schemas.microsoft.com/office/drawing/2014/main" xmlns="" id="{598493FD-3EFD-4D28-AA60-2DD98EA66571}"/>
                </a:ext>
              </a:extLst>
            </p:cNvPr>
            <p:cNvSpPr/>
            <p:nvPr/>
          </p:nvSpPr>
          <p:spPr>
            <a:xfrm>
              <a:off x="0" y="0"/>
              <a:ext cx="2400300" cy="17873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Téglalap 14">
              <a:extLst>
                <a:ext uri="{FF2B5EF4-FFF2-40B4-BE49-F238E27FC236}">
                  <a16:creationId xmlns:a16="http://schemas.microsoft.com/office/drawing/2014/main" xmlns="" id="{38F15AAE-9E1C-494D-9B2F-189E3708A032}"/>
                </a:ext>
              </a:extLst>
            </p:cNvPr>
            <p:cNvSpPr/>
            <p:nvPr/>
          </p:nvSpPr>
          <p:spPr>
            <a:xfrm>
              <a:off x="-29811" y="609670"/>
              <a:ext cx="1268889" cy="18635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Téglalap 15">
              <a:extLst>
                <a:ext uri="{FF2B5EF4-FFF2-40B4-BE49-F238E27FC236}">
                  <a16:creationId xmlns:a16="http://schemas.microsoft.com/office/drawing/2014/main" xmlns="" id="{1CBF2465-B971-4D5C-B553-98D785E4317E}"/>
                </a:ext>
              </a:extLst>
            </p:cNvPr>
            <p:cNvSpPr/>
            <p:nvPr/>
          </p:nvSpPr>
          <p:spPr>
            <a:xfrm>
              <a:off x="1109040" y="-13513"/>
              <a:ext cx="2400300" cy="3849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D0F98E9A-D57F-4F56-AB4E-0B49E59555F5}"/>
              </a:ext>
            </a:extLst>
          </p:cNvPr>
          <p:cNvSpPr/>
          <p:nvPr/>
        </p:nvSpPr>
        <p:spPr>
          <a:xfrm>
            <a:off x="9953625" y="3228945"/>
            <a:ext cx="2333625" cy="2092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xmlns="" id="{0B589259-1C81-4F16-A1D7-6B1C40A4BB16}"/>
              </a:ext>
            </a:extLst>
          </p:cNvPr>
          <p:cNvSpPr/>
          <p:nvPr/>
        </p:nvSpPr>
        <p:spPr>
          <a:xfrm>
            <a:off x="9426212" y="3917131"/>
            <a:ext cx="2333625" cy="1739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xmlns="" id="{287E5584-860E-4051-92FA-E0C597D7EDB6}"/>
              </a:ext>
            </a:extLst>
          </p:cNvPr>
          <p:cNvSpPr/>
          <p:nvPr/>
        </p:nvSpPr>
        <p:spPr>
          <a:xfrm>
            <a:off x="9680713" y="3778956"/>
            <a:ext cx="555837" cy="89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2" name="Google Shape;172;p11"/>
          <p:cNvSpPr txBox="1"/>
          <p:nvPr/>
        </p:nvSpPr>
        <p:spPr>
          <a:xfrm rot="-2552837">
            <a:off x="-624495" y="416626"/>
            <a:ext cx="346706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rgbClr val="03989E"/>
                </a:solidFill>
                <a:latin typeface="Segoe UI Light" panose="020B0502040204020203" pitchFamily="34" charset="0"/>
                <a:ea typeface="Calibri"/>
                <a:cs typeface="Segoe UI Light" panose="020B0502040204020203" pitchFamily="34" charset="0"/>
                <a:sym typeface="Calibri"/>
              </a:rPr>
              <a:t>2021-es kampányfilmjeink</a:t>
            </a:r>
            <a:endParaRPr b="1" dirty="0">
              <a:solidFill>
                <a:srgbClr val="03989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Derékszögű háromszög 20">
            <a:extLst>
              <a:ext uri="{FF2B5EF4-FFF2-40B4-BE49-F238E27FC236}">
                <a16:creationId xmlns:a16="http://schemas.microsoft.com/office/drawing/2014/main" xmlns="" id="{4B2EB647-35D8-477A-BCB4-407FBFC77987}"/>
              </a:ext>
            </a:extLst>
          </p:cNvPr>
          <p:cNvSpPr/>
          <p:nvPr/>
        </p:nvSpPr>
        <p:spPr>
          <a:xfrm>
            <a:off x="0" y="5066962"/>
            <a:ext cx="1819922" cy="1791038"/>
          </a:xfrm>
          <a:prstGeom prst="rt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Derékszögű háromszög 21">
            <a:extLst>
              <a:ext uri="{FF2B5EF4-FFF2-40B4-BE49-F238E27FC236}">
                <a16:creationId xmlns:a16="http://schemas.microsoft.com/office/drawing/2014/main" xmlns="" id="{CDDB36C9-6EDA-44A5-8450-DA510C3870F2}"/>
              </a:ext>
            </a:extLst>
          </p:cNvPr>
          <p:cNvSpPr/>
          <p:nvPr/>
        </p:nvSpPr>
        <p:spPr>
          <a:xfrm rot="10800000">
            <a:off x="10467328" y="-13513"/>
            <a:ext cx="1819922" cy="1791038"/>
          </a:xfrm>
          <a:prstGeom prst="rt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16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2">
            <a:hlinkClick r:id="rId4"/>
          </p:cNvPr>
          <p:cNvSpPr txBox="1"/>
          <p:nvPr/>
        </p:nvSpPr>
        <p:spPr>
          <a:xfrm>
            <a:off x="1977887" y="248478"/>
            <a:ext cx="12722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cap="none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VIDEÓ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9" name="Google Shape;179;p12">
            <a:hlinkClick r:id="rId5"/>
          </p:cNvPr>
          <p:cNvSpPr txBox="1"/>
          <p:nvPr/>
        </p:nvSpPr>
        <p:spPr>
          <a:xfrm>
            <a:off x="5655365" y="248478"/>
            <a:ext cx="12722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cap="none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VIDEÓ</a:t>
            </a:r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0" name="Google Shape;180;p12">
            <a:hlinkClick r:id="rId6"/>
          </p:cNvPr>
          <p:cNvSpPr txBox="1"/>
          <p:nvPr/>
        </p:nvSpPr>
        <p:spPr>
          <a:xfrm>
            <a:off x="9332843" y="248478"/>
            <a:ext cx="12722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cap="none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VIDEÓ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1" name="Google Shape;181;p12">
            <a:hlinkClick r:id="rId7"/>
          </p:cNvPr>
          <p:cNvSpPr txBox="1"/>
          <p:nvPr/>
        </p:nvSpPr>
        <p:spPr>
          <a:xfrm>
            <a:off x="3683290" y="6259294"/>
            <a:ext cx="12722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cap="none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VIDEÓ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2" name="Google Shape;182;p12">
            <a:hlinkClick r:id="rId8"/>
          </p:cNvPr>
          <p:cNvSpPr txBox="1"/>
          <p:nvPr/>
        </p:nvSpPr>
        <p:spPr>
          <a:xfrm>
            <a:off x="7366580" y="6259294"/>
            <a:ext cx="12722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cap="none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VIDEÓ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91B3E492-F7AD-4185-AAF5-C90D9229D0A3}"/>
              </a:ext>
            </a:extLst>
          </p:cNvPr>
          <p:cNvSpPr/>
          <p:nvPr/>
        </p:nvSpPr>
        <p:spPr>
          <a:xfrm>
            <a:off x="9525000" y="3733800"/>
            <a:ext cx="2667000" cy="3057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2446A695-147F-48B1-B1E1-6B87C98254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2168"/>
            <a:ext cx="1914525" cy="47148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B17128E3-B1FF-4268-B6E4-6FB6AC3787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431" y="448533"/>
            <a:ext cx="745331" cy="47148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D9BFDCA2-418E-487E-8AB5-2CF9AD182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625" y="-12168"/>
            <a:ext cx="2374106" cy="18838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FF895748-A7E7-4223-A60D-9C963D5C8E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756" y="-12168"/>
            <a:ext cx="764756" cy="471488"/>
          </a:xfrm>
          <a:prstGeom prst="rect">
            <a:avLst/>
          </a:prstGeom>
        </p:spPr>
      </p:pic>
      <p:sp>
        <p:nvSpPr>
          <p:cNvPr id="183" name="Google Shape;183;p12"/>
          <p:cNvSpPr txBox="1"/>
          <p:nvPr/>
        </p:nvSpPr>
        <p:spPr>
          <a:xfrm rot="19461690">
            <a:off x="-694854" y="4474183"/>
            <a:ext cx="330422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002060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2022-es kampányfilmjeink</a:t>
            </a:r>
            <a:endParaRPr sz="11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Derékszögű háromszög 13">
            <a:extLst>
              <a:ext uri="{FF2B5EF4-FFF2-40B4-BE49-F238E27FC236}">
                <a16:creationId xmlns:a16="http://schemas.microsoft.com/office/drawing/2014/main" xmlns="" id="{97D64A64-D959-4D0C-9B8F-F36B0BC2526E}"/>
              </a:ext>
            </a:extLst>
          </p:cNvPr>
          <p:cNvSpPr/>
          <p:nvPr/>
        </p:nvSpPr>
        <p:spPr>
          <a:xfrm rot="16200000">
            <a:off x="10396769" y="5067606"/>
            <a:ext cx="1819922" cy="1791038"/>
          </a:xfrm>
          <a:prstGeom prst="rt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Derékszögű háromszög 14">
            <a:extLst>
              <a:ext uri="{FF2B5EF4-FFF2-40B4-BE49-F238E27FC236}">
                <a16:creationId xmlns:a16="http://schemas.microsoft.com/office/drawing/2014/main" xmlns="" id="{B6C66AB8-F634-403C-A579-B3C99486D884}"/>
              </a:ext>
            </a:extLst>
          </p:cNvPr>
          <p:cNvSpPr/>
          <p:nvPr/>
        </p:nvSpPr>
        <p:spPr>
          <a:xfrm rot="5400000">
            <a:off x="-46013" y="-14442"/>
            <a:ext cx="1819922" cy="1791038"/>
          </a:xfrm>
          <a:prstGeom prst="rt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xmlns="" id="{4B5E44AE-DE4A-4546-AAF2-8809914168F6}"/>
              </a:ext>
            </a:extLst>
          </p:cNvPr>
          <p:cNvSpPr txBox="1"/>
          <p:nvPr/>
        </p:nvSpPr>
        <p:spPr>
          <a:xfrm>
            <a:off x="1143008" y="668019"/>
            <a:ext cx="9666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4000">
                <a:latin typeface="Roboto Thin" pitchFamily="2" charset="0"/>
                <a:ea typeface="Roboto Thin" pitchFamily="2" charset="0"/>
              </a:defRPr>
            </a:lvl1pPr>
          </a:lstStyle>
          <a:p>
            <a:pPr algn="ctr">
              <a:defRPr/>
            </a:pPr>
            <a:r>
              <a:rPr lang="hu-HU" b="1" cap="all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Összefogásunk fontossága!</a:t>
            </a:r>
          </a:p>
        </p:txBody>
      </p:sp>
      <p:pic>
        <p:nvPicPr>
          <p:cNvPr id="15" name="Kép 14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A7EB0078-9245-4A35-9001-383C9EB2F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1" y="0"/>
            <a:ext cx="2823170" cy="1859160"/>
          </a:xfrm>
          <a:prstGeom prst="rect">
            <a:avLst/>
          </a:prstGeom>
        </p:spPr>
      </p:pic>
      <p:pic>
        <p:nvPicPr>
          <p:cNvPr id="16" name="Kép 15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4145E023-BBF9-45F6-BABD-58AA1E278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621348" y="400158"/>
            <a:ext cx="2823170" cy="185916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DEB9D58-CBF9-4AF3-A4C6-909956742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188" y="2325869"/>
            <a:ext cx="3232041" cy="321767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AB1DA4ED-7554-4255-B6F1-1CD701459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15" y="2325869"/>
            <a:ext cx="5766630" cy="35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02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76200" y="3249239"/>
            <a:ext cx="12115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lang="hu-HU" sz="4800" b="1" i="0" u="none" strike="noStrike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Köszönjük a figyelmet!</a:t>
            </a:r>
            <a:endParaRPr sz="4800" b="0" i="0" u="none" strike="noStrike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8411" y="472879"/>
            <a:ext cx="1518978" cy="191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3EF41C52-738E-4A63-82B3-D1607B664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367" y="-237665"/>
            <a:ext cx="3880715" cy="2393581"/>
          </a:xfrm>
          <a:prstGeom prst="rect">
            <a:avLst/>
          </a:prstGeom>
        </p:spPr>
      </p:pic>
      <p:sp>
        <p:nvSpPr>
          <p:cNvPr id="2" name="Derékszögű háromszög 1">
            <a:extLst>
              <a:ext uri="{FF2B5EF4-FFF2-40B4-BE49-F238E27FC236}">
                <a16:creationId xmlns:a16="http://schemas.microsoft.com/office/drawing/2014/main" xmlns="" id="{2CC188E7-A606-47B2-ADD4-D6B83F3D4614}"/>
              </a:ext>
            </a:extLst>
          </p:cNvPr>
          <p:cNvSpPr/>
          <p:nvPr/>
        </p:nvSpPr>
        <p:spPr>
          <a:xfrm>
            <a:off x="0" y="5066962"/>
            <a:ext cx="1819922" cy="1791038"/>
          </a:xfrm>
          <a:prstGeom prst="rt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9242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Kép 3">
            <a:extLst>
              <a:ext uri="{FF2B5EF4-FFF2-40B4-BE49-F238E27FC236}">
                <a16:creationId xmlns:a16="http://schemas.microsoft.com/office/drawing/2014/main" xmlns="" id="{83AA97FC-66D8-4913-B4E7-0AA8B0C0F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7" y="2876866"/>
            <a:ext cx="34686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Szövegdoboz 4">
            <a:extLst>
              <a:ext uri="{FF2B5EF4-FFF2-40B4-BE49-F238E27FC236}">
                <a16:creationId xmlns:a16="http://schemas.microsoft.com/office/drawing/2014/main" xmlns="" id="{947597BA-2FA2-41D0-B92E-F2620D7D9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774" y="2600642"/>
            <a:ext cx="2151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200" b="1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2019. OKTÓBERI HÍRLEVÉL</a:t>
            </a:r>
          </a:p>
        </p:txBody>
      </p:sp>
      <p:pic>
        <p:nvPicPr>
          <p:cNvPr id="35844" name="Kép 7">
            <a:extLst>
              <a:ext uri="{FF2B5EF4-FFF2-40B4-BE49-F238E27FC236}">
                <a16:creationId xmlns:a16="http://schemas.microsoft.com/office/drawing/2014/main" xmlns="" id="{7B98EC9E-1E4D-4B4C-9139-C5AF8EF63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4" y="4016691"/>
            <a:ext cx="33877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Szövegdoboz 8">
            <a:extLst>
              <a:ext uri="{FF2B5EF4-FFF2-40B4-BE49-F238E27FC236}">
                <a16:creationId xmlns:a16="http://schemas.microsoft.com/office/drawing/2014/main" xmlns="" id="{C1F22E30-888B-4295-83A2-693448AE7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3" y="3715067"/>
            <a:ext cx="33988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Bef>
                <a:spcPct val="0"/>
              </a:spcBef>
              <a:buFontTx/>
              <a:buNone/>
              <a:defRPr sz="1200" b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u-HU" altLang="hu-HU" dirty="0">
                <a:solidFill>
                  <a:srgbClr val="03989E"/>
                </a:solidFill>
              </a:rPr>
              <a:t>2019. JANUÁR-FEBRUÁRI  HÍRLEVÉL</a:t>
            </a:r>
          </a:p>
        </p:txBody>
      </p:sp>
      <p:pic>
        <p:nvPicPr>
          <p:cNvPr id="35846" name="Kép 9">
            <a:extLst>
              <a:ext uri="{FF2B5EF4-FFF2-40B4-BE49-F238E27FC236}">
                <a16:creationId xmlns:a16="http://schemas.microsoft.com/office/drawing/2014/main" xmlns="" id="{8972E94F-438A-48C3-BE4B-7A9E29954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4" y="5566092"/>
            <a:ext cx="3457575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Szövegdoboz 10">
            <a:extLst>
              <a:ext uri="{FF2B5EF4-FFF2-40B4-BE49-F238E27FC236}">
                <a16:creationId xmlns:a16="http://schemas.microsoft.com/office/drawing/2014/main" xmlns="" id="{E914F991-AD2B-4336-B24D-CE51504F5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773" y="4969192"/>
            <a:ext cx="3430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Bef>
                <a:spcPct val="0"/>
              </a:spcBef>
              <a:buFontTx/>
              <a:buNone/>
              <a:defRPr sz="1200" b="1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u-HU" altLang="hu-HU" dirty="0"/>
              <a:t>2018. SZEPTEMBERI-OKTÓBERI HÍRLEVÉL </a:t>
            </a:r>
          </a:p>
          <a:p>
            <a:endParaRPr lang="hu-HU" altLang="hu-HU" dirty="0"/>
          </a:p>
          <a:p>
            <a:r>
              <a:rPr lang="hu-HU" altLang="hu-HU" dirty="0"/>
              <a:t>2018. AUGUSZTUS-SZEPTEMBERI HÍRLEVÉL</a:t>
            </a:r>
          </a:p>
        </p:txBody>
      </p:sp>
      <p:pic>
        <p:nvPicPr>
          <p:cNvPr id="16392" name="Kép 12">
            <a:extLst>
              <a:ext uri="{FF2B5EF4-FFF2-40B4-BE49-F238E27FC236}">
                <a16:creationId xmlns:a16="http://schemas.microsoft.com/office/drawing/2014/main" xmlns="" id="{9B438619-829E-4196-89CA-0074498BE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585" y="1557798"/>
            <a:ext cx="2596331" cy="287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Szövegdoboz 13">
            <a:extLst>
              <a:ext uri="{FF2B5EF4-FFF2-40B4-BE49-F238E27FC236}">
                <a16:creationId xmlns:a16="http://schemas.microsoft.com/office/drawing/2014/main" xmlns="" id="{6D9ED1FA-F173-423D-8A6E-BC6E58E7D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6" y="1460816"/>
            <a:ext cx="3168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spcBef>
                <a:spcPct val="0"/>
              </a:spcBef>
              <a:buFontTx/>
              <a:buNone/>
              <a:defRPr sz="1200" b="1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u-HU" altLang="hu-HU" dirty="0"/>
              <a:t>2020. FEBRUÁRI HÍRLEVÉL</a:t>
            </a:r>
          </a:p>
        </p:txBody>
      </p:sp>
      <p:pic>
        <p:nvPicPr>
          <p:cNvPr id="35850" name="Kép 15">
            <a:extLst>
              <a:ext uri="{FF2B5EF4-FFF2-40B4-BE49-F238E27FC236}">
                <a16:creationId xmlns:a16="http://schemas.microsoft.com/office/drawing/2014/main" xmlns="" id="{33BB6FA7-51AB-43BC-AE4E-B0C0AF17B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1" y="1760854"/>
            <a:ext cx="35417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Kép 16">
            <a:extLst>
              <a:ext uri="{FF2B5EF4-FFF2-40B4-BE49-F238E27FC236}">
                <a16:creationId xmlns:a16="http://schemas.microsoft.com/office/drawing/2014/main" xmlns="" id="{A5C97E39-D7FD-48CB-BFE1-C3052514B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89" y="1559369"/>
            <a:ext cx="2118522" cy="299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Kép 17">
            <a:extLst>
              <a:ext uri="{FF2B5EF4-FFF2-40B4-BE49-F238E27FC236}">
                <a16:creationId xmlns:a16="http://schemas.microsoft.com/office/drawing/2014/main" xmlns="" id="{E6A79010-723E-4F3E-90CE-99544C871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58" y="2673810"/>
            <a:ext cx="2239731" cy="340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ép 15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2E1DB654-64EC-4B9A-B834-9B60079D89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6989" y="-76200"/>
            <a:ext cx="2343477" cy="1543265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04F71B3C-F615-42E2-AA5D-6CF061CAB27F}"/>
              </a:ext>
            </a:extLst>
          </p:cNvPr>
          <p:cNvSpPr txBox="1"/>
          <p:nvPr/>
        </p:nvSpPr>
        <p:spPr>
          <a:xfrm>
            <a:off x="2136558" y="140475"/>
            <a:ext cx="7918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MEGJELENÉS </a:t>
            </a:r>
          </a:p>
          <a:p>
            <a:pPr algn="ctr"/>
            <a:r>
              <a:rPr lang="hu-HU" sz="2800" b="1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KAMARAI HÍRLEVÉLBEN ÉS A HONLAPON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0D9008F-6623-4688-BD94-3214B11133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041235"/>
            <a:ext cx="1847248" cy="1816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5845" grpId="0"/>
      <p:bldP spid="35847" grpId="0"/>
      <p:bldP spid="358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Kép 1">
            <a:extLst>
              <a:ext uri="{FF2B5EF4-FFF2-40B4-BE49-F238E27FC236}">
                <a16:creationId xmlns:a16="http://schemas.microsoft.com/office/drawing/2014/main" xmlns="" id="{323234F6-D764-4F48-A750-356A8673B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13173" r="26667" b="9799"/>
          <a:stretch/>
        </p:blipFill>
        <p:spPr bwMode="auto">
          <a:xfrm>
            <a:off x="3852908" y="1580226"/>
            <a:ext cx="4908751" cy="448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Jobbra nyíl 1">
            <a:extLst>
              <a:ext uri="{FF2B5EF4-FFF2-40B4-BE49-F238E27FC236}">
                <a16:creationId xmlns:a16="http://schemas.microsoft.com/office/drawing/2014/main" xmlns="" id="{2031AFCA-31D5-44FD-AB8D-F991F9D64FB6}"/>
              </a:ext>
            </a:extLst>
          </p:cNvPr>
          <p:cNvSpPr/>
          <p:nvPr/>
        </p:nvSpPr>
        <p:spPr>
          <a:xfrm>
            <a:off x="2469811" y="4099331"/>
            <a:ext cx="1020763" cy="41433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chemeClr val="bg1"/>
              </a:solidFill>
            </a:endParaRPr>
          </a:p>
        </p:txBody>
      </p:sp>
      <p:sp>
        <p:nvSpPr>
          <p:cNvPr id="7" name="Jobbra nyíl 6">
            <a:extLst>
              <a:ext uri="{FF2B5EF4-FFF2-40B4-BE49-F238E27FC236}">
                <a16:creationId xmlns:a16="http://schemas.microsoft.com/office/drawing/2014/main" xmlns="" id="{813F63B6-F581-49E1-8DFA-B8B5A8E28D92}"/>
              </a:ext>
            </a:extLst>
          </p:cNvPr>
          <p:cNvSpPr/>
          <p:nvPr/>
        </p:nvSpPr>
        <p:spPr>
          <a:xfrm>
            <a:off x="2469812" y="5313719"/>
            <a:ext cx="1020763" cy="414337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A9CECB96-A0F0-4A45-942A-626BF11F1548}"/>
              </a:ext>
            </a:extLst>
          </p:cNvPr>
          <p:cNvSpPr txBox="1"/>
          <p:nvPr/>
        </p:nvSpPr>
        <p:spPr>
          <a:xfrm>
            <a:off x="2376628" y="415655"/>
            <a:ext cx="7918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MEGJELENÉS KAMARAI HÍRLEVÉLBEN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Kép 2">
            <a:extLst>
              <a:ext uri="{FF2B5EF4-FFF2-40B4-BE49-F238E27FC236}">
                <a16:creationId xmlns:a16="http://schemas.microsoft.com/office/drawing/2014/main" xmlns="" id="{2018D3D7-CD34-4955-AFB2-D1D740DA6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12822" r="35647" b="5858"/>
          <a:stretch/>
        </p:blipFill>
        <p:spPr bwMode="auto">
          <a:xfrm>
            <a:off x="3125753" y="937285"/>
            <a:ext cx="6225288" cy="55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5031B238-66FF-4A00-95DD-918DCC97816F}"/>
              </a:ext>
            </a:extLst>
          </p:cNvPr>
          <p:cNvSpPr txBox="1"/>
          <p:nvPr/>
        </p:nvSpPr>
        <p:spPr>
          <a:xfrm>
            <a:off x="2264661" y="331679"/>
            <a:ext cx="7918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MEGJELENÉS KAMARAI HÍRLEVÉLBEN </a:t>
            </a:r>
          </a:p>
        </p:txBody>
      </p:sp>
      <p:pic>
        <p:nvPicPr>
          <p:cNvPr id="7" name="Kép 6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C48824B7-421A-48AF-8E2D-5704450E5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248" y="4966367"/>
            <a:ext cx="1495634" cy="2257740"/>
          </a:xfrm>
          <a:prstGeom prst="rect">
            <a:avLst/>
          </a:prstGeom>
        </p:spPr>
      </p:pic>
      <p:pic>
        <p:nvPicPr>
          <p:cNvPr id="8" name="Kép 7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DE23AE31-EAB3-4ED7-AB4A-72E523A64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25" y="5102681"/>
            <a:ext cx="1495634" cy="22577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3FF48844-2139-4D12-9632-5953CEFA49E6}"/>
              </a:ext>
            </a:extLst>
          </p:cNvPr>
          <p:cNvSpPr/>
          <p:nvPr/>
        </p:nvSpPr>
        <p:spPr>
          <a:xfrm>
            <a:off x="0" y="0"/>
            <a:ext cx="6885992" cy="6858000"/>
          </a:xfrm>
          <a:prstGeom prst="rect">
            <a:avLst/>
          </a:prstGeom>
          <a:solidFill>
            <a:srgbClr val="03989E"/>
          </a:solidFill>
          <a:ln>
            <a:solidFill>
              <a:srgbClr val="039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458" name="Kép 1">
            <a:extLst>
              <a:ext uri="{FF2B5EF4-FFF2-40B4-BE49-F238E27FC236}">
                <a16:creationId xmlns:a16="http://schemas.microsoft.com/office/drawing/2014/main" xmlns="" id="{70155E01-25DE-41F6-8B6A-B4E07671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50" y="507134"/>
            <a:ext cx="4830364" cy="603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DE472DEC-C877-49B5-97F9-64566E71F910}"/>
              </a:ext>
            </a:extLst>
          </p:cNvPr>
          <p:cNvSpPr txBox="1"/>
          <p:nvPr/>
        </p:nvSpPr>
        <p:spPr>
          <a:xfrm>
            <a:off x="404109" y="1369851"/>
            <a:ext cx="64818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Korábbi Kampány: </a:t>
            </a:r>
          </a:p>
          <a:p>
            <a:r>
              <a:rPr lang="hu-HU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PÁLYAVÁLASZTÁS 2019</a:t>
            </a:r>
          </a:p>
          <a:p>
            <a:r>
              <a:rPr lang="hu-HU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HIVATÁSUNK különszáma</a:t>
            </a:r>
          </a:p>
          <a:p>
            <a:r>
              <a:rPr lang="hu-HU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(print verzió)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Kép 1">
            <a:extLst>
              <a:ext uri="{FF2B5EF4-FFF2-40B4-BE49-F238E27FC236}">
                <a16:creationId xmlns:a16="http://schemas.microsoft.com/office/drawing/2014/main" xmlns="" id="{FA616375-08D4-467D-AC59-C30B70D5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12" y="1464876"/>
            <a:ext cx="8196683" cy="507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Kép 2">
            <a:extLst>
              <a:ext uri="{FF2B5EF4-FFF2-40B4-BE49-F238E27FC236}">
                <a16:creationId xmlns:a16="http://schemas.microsoft.com/office/drawing/2014/main" xmlns="" id="{E330B192-467E-4BBD-8287-4A41F7FD5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6" y="314732"/>
            <a:ext cx="1852613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678C1EC4-7312-4818-BC0D-2EA8B4F6BD15}"/>
              </a:ext>
            </a:extLst>
          </p:cNvPr>
          <p:cNvSpPr txBox="1"/>
          <p:nvPr/>
        </p:nvSpPr>
        <p:spPr>
          <a:xfrm>
            <a:off x="0" y="19500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800" b="1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HIVATÁSUNK különszáma: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800" b="1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PÁLYAVÁLASZTÁS 2019</a:t>
            </a:r>
          </a:p>
        </p:txBody>
      </p:sp>
      <p:pic>
        <p:nvPicPr>
          <p:cNvPr id="10" name="Kép 9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E1301436-E37A-49B5-85AA-DE00C41AC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652" y="5390318"/>
            <a:ext cx="2343477" cy="1543265"/>
          </a:xfrm>
          <a:prstGeom prst="rect">
            <a:avLst/>
          </a:prstGeom>
        </p:spPr>
      </p:pic>
      <p:pic>
        <p:nvPicPr>
          <p:cNvPr id="11" name="Kép 10" descr="A képen szöveg, aláírás látható&#10;&#10;Automatikusan generált leírás">
            <a:extLst>
              <a:ext uri="{FF2B5EF4-FFF2-40B4-BE49-F238E27FC236}">
                <a16:creationId xmlns:a16="http://schemas.microsoft.com/office/drawing/2014/main" xmlns="" id="{D633D627-C842-476F-9208-C92E2E220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2397" y="-245944"/>
            <a:ext cx="2343477" cy="15432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06B41371-F121-4FDA-9180-82535A27A19F}"/>
              </a:ext>
            </a:extLst>
          </p:cNvPr>
          <p:cNvSpPr/>
          <p:nvPr/>
        </p:nvSpPr>
        <p:spPr>
          <a:xfrm>
            <a:off x="4842588" y="0"/>
            <a:ext cx="7349412" cy="6858000"/>
          </a:xfrm>
          <a:prstGeom prst="rect">
            <a:avLst/>
          </a:prstGeom>
          <a:solidFill>
            <a:srgbClr val="DA2233"/>
          </a:solidFill>
          <a:ln>
            <a:solidFill>
              <a:srgbClr val="DA2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7653" name="Picture 2">
            <a:extLst>
              <a:ext uri="{FF2B5EF4-FFF2-40B4-BE49-F238E27FC236}">
                <a16:creationId xmlns:a16="http://schemas.microsoft.com/office/drawing/2014/main" xmlns="" id="{50BD4D03-1F86-4864-B3C6-18CB342C1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0" y="531272"/>
            <a:ext cx="4223306" cy="52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AA7E3F81-9979-459F-94C4-E1F7C4F1A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10" y="5911229"/>
            <a:ext cx="29257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25 ezer példányszám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QR kódokkal elérhető 8 film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039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Célcsoport: szülők, tanárok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348DD80B-B510-471E-A64F-CFE4EE140EFB}"/>
              </a:ext>
            </a:extLst>
          </p:cNvPr>
          <p:cNvSpPr txBox="1"/>
          <p:nvPr/>
        </p:nvSpPr>
        <p:spPr>
          <a:xfrm>
            <a:off x="4954555" y="1429614"/>
            <a:ext cx="70446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5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PÁLYAVÁLASZTÁS 2020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5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HIVATÁSUNK különszáma 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5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(print verzió)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736A5B24472ED34185FDDDDBF084976A" ma:contentTypeVersion="" ma:contentTypeDescription="Új dokumentum létrehozása." ma:contentTypeScope="" ma:versionID="0dba2f8557625aff265903cf366d3f9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db485cf445407918673187eed66b36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416475-D4FF-48C7-8219-5F6924CA2C52}"/>
</file>

<file path=customXml/itemProps2.xml><?xml version="1.0" encoding="utf-8"?>
<ds:datastoreItem xmlns:ds="http://schemas.openxmlformats.org/officeDocument/2006/customXml" ds:itemID="{7B841A3A-7A62-4B1A-B320-BF8F1B9613FC}"/>
</file>

<file path=customXml/itemProps3.xml><?xml version="1.0" encoding="utf-8"?>
<ds:datastoreItem xmlns:ds="http://schemas.openxmlformats.org/officeDocument/2006/customXml" ds:itemID="{AB34A88D-D66A-4903-88C4-44700D3CC01C}"/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708</Words>
  <Application>Microsoft Office PowerPoint</Application>
  <PresentationFormat>Egyéni</PresentationFormat>
  <Paragraphs>149</Paragraphs>
  <Slides>33</Slides>
  <Notes>14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4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Fehér András</dc:creator>
  <cp:lastModifiedBy>User</cp:lastModifiedBy>
  <cp:revision>59</cp:revision>
  <dcterms:created xsi:type="dcterms:W3CDTF">2021-11-26T10:10:19Z</dcterms:created>
  <dcterms:modified xsi:type="dcterms:W3CDTF">2022-03-24T12:39:17Z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0x010100736A5B24472ED34185FDDDDBF084976A</vt:lpwstr>
  </property>
</Properties>
</file>