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356" r:id="rId6"/>
    <p:sldId id="357" r:id="rId7"/>
    <p:sldId id="346" r:id="rId8"/>
    <p:sldId id="358" r:id="rId9"/>
    <p:sldId id="351" r:id="rId10"/>
    <p:sldId id="349" r:id="rId11"/>
    <p:sldId id="347" r:id="rId12"/>
    <p:sldId id="338" r:id="rId13"/>
    <p:sldId id="339" r:id="rId14"/>
    <p:sldId id="340" r:id="rId15"/>
    <p:sldId id="342" r:id="rId16"/>
    <p:sldId id="343" r:id="rId17"/>
    <p:sldId id="344" r:id="rId18"/>
    <p:sldId id="348" r:id="rId19"/>
    <p:sldId id="345" r:id="rId20"/>
    <p:sldId id="352" r:id="rId21"/>
    <p:sldId id="355" r:id="rId22"/>
  </p:sldIdLst>
  <p:sldSz cx="9144000" cy="6858000" type="screen4x3"/>
  <p:notesSz cx="6669088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éter Ági" initials="PÁ" lastIdx="1" clrIdx="0">
    <p:extLst>
      <p:ext uri="{19B8F6BF-5375-455C-9EA6-DF929625EA0E}">
        <p15:presenceInfo xmlns:p15="http://schemas.microsoft.com/office/powerpoint/2012/main" userId="Péter Ági" providerId="None"/>
      </p:ext>
    </p:extLst>
  </p:cmAuthor>
  <p:cmAuthor id="2" name="Kovács Nóra Dr." initials="KND" lastIdx="2" clrIdx="1">
    <p:extLst>
      <p:ext uri="{19B8F6BF-5375-455C-9EA6-DF929625EA0E}">
        <p15:presenceInfo xmlns:p15="http://schemas.microsoft.com/office/powerpoint/2012/main" userId="S-1-5-21-3851509507-2588540352-3427570358-2219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4F81BD"/>
    <a:srgbClr val="EFECC9"/>
    <a:srgbClr val="D0D8E8"/>
    <a:srgbClr val="08589E"/>
    <a:srgbClr val="4EB3D3"/>
    <a:srgbClr val="2B8CBE"/>
    <a:srgbClr val="7BCCC4"/>
    <a:srgbClr val="193A85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434" autoAdjust="0"/>
  </p:normalViewPr>
  <p:slideViewPr>
    <p:cSldViewPr>
      <p:cViewPr varScale="1">
        <p:scale>
          <a:sx n="116" d="100"/>
          <a:sy n="116" d="100"/>
        </p:scale>
        <p:origin x="158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carif.eff.lan\monitoring\Egy&#233;b%20dokumentumok\El&#337;ad&#225;sok\2022.03.01%20-%20Hanna%20EFOP%20projektz&#225;r&#243;\20220302_Hanna_6_dia_elso_alkalom_szakD_csak_az%20eredm&#233;n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carif.eff.lan\monitoring\Egy&#233;b%20dokumentumok\El&#337;ad&#225;sok\2022.03.01%20-%20Hanna%20EFOP%20projektz&#225;r&#243;\12.%20dia%20adato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graph!$A$1:$A$42</c:f>
              <c:numCache>
                <c:formatCode>General</c:formatCode>
                <c:ptCount val="42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</c:numCache>
            </c:numRef>
          </c:cat>
          <c:val>
            <c:numRef>
              <c:f>graph!$B$1:$B$42</c:f>
              <c:numCache>
                <c:formatCode>#,##0</c:formatCode>
                <c:ptCount val="42"/>
                <c:pt idx="0">
                  <c:v>4150</c:v>
                </c:pt>
                <c:pt idx="1">
                  <c:v>4477</c:v>
                </c:pt>
                <c:pt idx="2">
                  <c:v>4470</c:v>
                </c:pt>
                <c:pt idx="3">
                  <c:v>4671</c:v>
                </c:pt>
                <c:pt idx="4">
                  <c:v>4830</c:v>
                </c:pt>
                <c:pt idx="5">
                  <c:v>4874</c:v>
                </c:pt>
                <c:pt idx="6">
                  <c:v>4951</c:v>
                </c:pt>
                <c:pt idx="7">
                  <c:v>4821</c:v>
                </c:pt>
                <c:pt idx="8">
                  <c:v>4483</c:v>
                </c:pt>
                <c:pt idx="9">
                  <c:v>4458</c:v>
                </c:pt>
                <c:pt idx="10">
                  <c:v>4690</c:v>
                </c:pt>
                <c:pt idx="11">
                  <c:v>4488</c:v>
                </c:pt>
                <c:pt idx="12">
                  <c:v>5202</c:v>
                </c:pt>
                <c:pt idx="13">
                  <c:v>5301</c:v>
                </c:pt>
                <c:pt idx="14">
                  <c:v>5612</c:v>
                </c:pt>
                <c:pt idx="15">
                  <c:v>6116</c:v>
                </c:pt>
                <c:pt idx="16">
                  <c:v>5898</c:v>
                </c:pt>
                <c:pt idx="17">
                  <c:v>6082</c:v>
                </c:pt>
                <c:pt idx="18">
                  <c:v>7291</c:v>
                </c:pt>
                <c:pt idx="19">
                  <c:v>6564</c:v>
                </c:pt>
                <c:pt idx="20">
                  <c:v>6056</c:v>
                </c:pt>
                <c:pt idx="21">
                  <c:v>6979</c:v>
                </c:pt>
                <c:pt idx="22">
                  <c:v>5040</c:v>
                </c:pt>
                <c:pt idx="23">
                  <c:v>4604</c:v>
                </c:pt>
                <c:pt idx="24">
                  <c:v>5303</c:v>
                </c:pt>
                <c:pt idx="25">
                  <c:v>5323</c:v>
                </c:pt>
                <c:pt idx="26">
                  <c:v>5840</c:v>
                </c:pt>
                <c:pt idx="27">
                  <c:v>6009</c:v>
                </c:pt>
                <c:pt idx="28">
                  <c:v>5845</c:v>
                </c:pt>
                <c:pt idx="29">
                  <c:v>6401</c:v>
                </c:pt>
                <c:pt idx="30">
                  <c:v>6082</c:v>
                </c:pt>
                <c:pt idx="31">
                  <c:v>6085</c:v>
                </c:pt>
                <c:pt idx="32">
                  <c:v>6763</c:v>
                </c:pt>
                <c:pt idx="33">
                  <c:v>7238</c:v>
                </c:pt>
                <c:pt idx="34">
                  <c:v>9279</c:v>
                </c:pt>
                <c:pt idx="35">
                  <c:v>8288</c:v>
                </c:pt>
                <c:pt idx="36">
                  <c:v>6755</c:v>
                </c:pt>
                <c:pt idx="37">
                  <c:v>6981</c:v>
                </c:pt>
                <c:pt idx="38">
                  <c:v>7179</c:v>
                </c:pt>
                <c:pt idx="39">
                  <c:v>7118</c:v>
                </c:pt>
                <c:pt idx="40">
                  <c:v>8392</c:v>
                </c:pt>
                <c:pt idx="41">
                  <c:v>7349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22F-4B3C-809A-D40CB8D39B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583807312"/>
        <c:axId val="-1583816016"/>
      </c:lineChart>
      <c:catAx>
        <c:axId val="-15838073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583816016"/>
        <c:crosses val="autoZero"/>
        <c:auto val="1"/>
        <c:lblAlgn val="ctr"/>
        <c:lblOffset val="100"/>
        <c:noMultiLvlLbl val="0"/>
      </c:catAx>
      <c:valAx>
        <c:axId val="-1583816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583807312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Munka1!$F$15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  <a:effectLst/>
          </c:spPr>
          <c:invertIfNegative val="0"/>
          <c:dLbls>
            <c:numFmt formatCode="#;#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Munka1!$E$16:$E$26</c:f>
              <c:strCache>
                <c:ptCount val="11"/>
                <c:pt idx="0">
                  <c:v>-24</c:v>
                </c:pt>
                <c:pt idx="1">
                  <c:v>25-29</c:v>
                </c:pt>
                <c:pt idx="2">
                  <c:v>30-34</c:v>
                </c:pt>
                <c:pt idx="3">
                  <c:v>35-39</c:v>
                </c:pt>
                <c:pt idx="4">
                  <c:v>40-44</c:v>
                </c:pt>
                <c:pt idx="5">
                  <c:v>45-49</c:v>
                </c:pt>
                <c:pt idx="6">
                  <c:v>50-54</c:v>
                </c:pt>
                <c:pt idx="7">
                  <c:v>55-59</c:v>
                </c:pt>
                <c:pt idx="8">
                  <c:v>60-64</c:v>
                </c:pt>
                <c:pt idx="9">
                  <c:v>65-69</c:v>
                </c:pt>
                <c:pt idx="10">
                  <c:v>70-</c:v>
                </c:pt>
              </c:strCache>
            </c:strRef>
          </c:cat>
          <c:val>
            <c:numRef>
              <c:f>Munka1!$F$16:$F$26</c:f>
              <c:numCache>
                <c:formatCode>#,##0</c:formatCode>
                <c:ptCount val="11"/>
                <c:pt idx="0" formatCode="General">
                  <c:v>3585</c:v>
                </c:pt>
                <c:pt idx="1">
                  <c:v>10915</c:v>
                </c:pt>
                <c:pt idx="2">
                  <c:v>9002</c:v>
                </c:pt>
                <c:pt idx="3">
                  <c:v>8354</c:v>
                </c:pt>
                <c:pt idx="4">
                  <c:v>14419</c:v>
                </c:pt>
                <c:pt idx="5">
                  <c:v>19838</c:v>
                </c:pt>
                <c:pt idx="6">
                  <c:v>18220</c:v>
                </c:pt>
                <c:pt idx="7">
                  <c:v>13780</c:v>
                </c:pt>
                <c:pt idx="8">
                  <c:v>7398</c:v>
                </c:pt>
                <c:pt idx="9">
                  <c:v>2666</c:v>
                </c:pt>
                <c:pt idx="10" formatCode="General">
                  <c:v>778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29C-4879-8770-EACB1DFE2A70}"/>
            </c:ext>
          </c:extLst>
        </c:ser>
        <c:ser>
          <c:idx val="1"/>
          <c:order val="1"/>
          <c:tx>
            <c:strRef>
              <c:f>Munka1!$G$15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numFmt formatCode="#;#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Munka1!$E$16:$E$26</c:f>
              <c:strCache>
                <c:ptCount val="11"/>
                <c:pt idx="0">
                  <c:v>-24</c:v>
                </c:pt>
                <c:pt idx="1">
                  <c:v>25-29</c:v>
                </c:pt>
                <c:pt idx="2">
                  <c:v>30-34</c:v>
                </c:pt>
                <c:pt idx="3">
                  <c:v>35-39</c:v>
                </c:pt>
                <c:pt idx="4">
                  <c:v>40-44</c:v>
                </c:pt>
                <c:pt idx="5">
                  <c:v>45-49</c:v>
                </c:pt>
                <c:pt idx="6">
                  <c:v>50-54</c:v>
                </c:pt>
                <c:pt idx="7">
                  <c:v>55-59</c:v>
                </c:pt>
                <c:pt idx="8">
                  <c:v>60-64</c:v>
                </c:pt>
                <c:pt idx="9">
                  <c:v>65-69</c:v>
                </c:pt>
                <c:pt idx="10">
                  <c:v>70-</c:v>
                </c:pt>
              </c:strCache>
            </c:strRef>
          </c:cat>
          <c:val>
            <c:numRef>
              <c:f>Munka1!$G$16:$G$26</c:f>
              <c:numCache>
                <c:formatCode>#,##0</c:formatCode>
                <c:ptCount val="11"/>
                <c:pt idx="0">
                  <c:v>-3826</c:v>
                </c:pt>
                <c:pt idx="1">
                  <c:v>-8148</c:v>
                </c:pt>
                <c:pt idx="2">
                  <c:v>-7472</c:v>
                </c:pt>
                <c:pt idx="3">
                  <c:v>-12868</c:v>
                </c:pt>
                <c:pt idx="4">
                  <c:v>-18160</c:v>
                </c:pt>
                <c:pt idx="5">
                  <c:v>-17635</c:v>
                </c:pt>
                <c:pt idx="6">
                  <c:v>-14429</c:v>
                </c:pt>
                <c:pt idx="7">
                  <c:v>-11045</c:v>
                </c:pt>
                <c:pt idx="8">
                  <c:v>-6083</c:v>
                </c:pt>
                <c:pt idx="9">
                  <c:v>-1451</c:v>
                </c:pt>
                <c:pt idx="10" formatCode="General">
                  <c:v>-512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29C-4879-8770-EACB1DFE2A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-1583805680"/>
        <c:axId val="-1583810032"/>
      </c:barChart>
      <c:catAx>
        <c:axId val="-1583805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-1583810032"/>
        <c:crosses val="autoZero"/>
        <c:auto val="1"/>
        <c:lblAlgn val="ctr"/>
        <c:lblOffset val="100"/>
        <c:noMultiLvlLbl val="0"/>
      </c:catAx>
      <c:valAx>
        <c:axId val="-158381003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1583805680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036C8-4F62-4A16-AA71-B16E12CFF04F}" type="datetimeFigureOut">
              <a:rPr lang="hu-HU" smtClean="0"/>
              <a:t>2022.03.23.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A6441-BF4A-4C2B-A967-66DCA1CD6E39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02048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0E802-8DD9-4DF0-A9D0-48030D5386E0}" type="datetimeFigureOut">
              <a:rPr lang="hu-HU" smtClean="0"/>
              <a:pPr/>
              <a:t>2022.03.23.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17F2E-5246-4FE5-8DC1-F6031CA8599A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6933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dirty="0" smtClean="0"/>
          </a:p>
        </p:txBody>
      </p:sp>
      <p:sp>
        <p:nvSpPr>
          <p:cNvPr id="19460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5EF4317-741C-48B8-9041-095458F47D72}" type="slidenum">
              <a:rPr lang="hu-HU" altLang="hu-HU"/>
              <a:pPr/>
              <a:t>10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79696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dirty="0" smtClean="0"/>
          </a:p>
        </p:txBody>
      </p:sp>
      <p:sp>
        <p:nvSpPr>
          <p:cNvPr id="19460" name="Dia számának hely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5EF4317-741C-48B8-9041-095458F47D72}" type="slidenum">
              <a:rPr lang="hu-HU" altLang="hu-HU"/>
              <a:pPr/>
              <a:t>12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4203715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220663" y="6757988"/>
            <a:ext cx="5756275" cy="4318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>
          <a:xfrm>
            <a:off x="624415" y="412378"/>
            <a:ext cx="5125269" cy="5181048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EAEEF7-A1E7-49D0-A364-A7008BFBCD49}" type="slidenum">
              <a:rPr lang="hu-HU" altLang="hu-HU" smtClean="0"/>
              <a:pPr>
                <a:defRPr/>
              </a:pPr>
              <a:t>16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3125315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202A-20B1-45E5-8551-B3BC20DC62FC}" type="datetimeFigureOut">
              <a:rPr lang="hu-HU" smtClean="0"/>
              <a:pPr/>
              <a:t>2022.03.23.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340-104E-44A5-9C85-203EB1238EB0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57068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202A-20B1-45E5-8551-B3BC20DC62FC}" type="datetimeFigureOut">
              <a:rPr lang="hu-HU" smtClean="0"/>
              <a:pPr/>
              <a:t>2022.03.23.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340-104E-44A5-9C85-203EB1238EB0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60461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202A-20B1-45E5-8551-B3BC20DC62FC}" type="datetimeFigureOut">
              <a:rPr lang="hu-HU" smtClean="0"/>
              <a:pPr/>
              <a:t>2022.03.23.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340-104E-44A5-9C85-203EB1238EB0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2251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202A-20B1-45E5-8551-B3BC20DC62FC}" type="datetimeFigureOut">
              <a:rPr lang="hu-HU" smtClean="0"/>
              <a:pPr/>
              <a:t>2022.03.23.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340-104E-44A5-9C85-203EB1238EB0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27858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202A-20B1-45E5-8551-B3BC20DC62FC}" type="datetimeFigureOut">
              <a:rPr lang="hu-HU" smtClean="0"/>
              <a:pPr/>
              <a:t>2022.03.23.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340-104E-44A5-9C85-203EB1238EB0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7934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202A-20B1-45E5-8551-B3BC20DC62FC}" type="datetimeFigureOut">
              <a:rPr lang="hu-HU" smtClean="0"/>
              <a:pPr/>
              <a:t>2022.03.23.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340-104E-44A5-9C85-203EB1238EB0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56214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202A-20B1-45E5-8551-B3BC20DC62FC}" type="datetimeFigureOut">
              <a:rPr lang="hu-HU" smtClean="0"/>
              <a:pPr/>
              <a:t>2022.03.23.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340-104E-44A5-9C85-203EB1238EB0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95176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202A-20B1-45E5-8551-B3BC20DC62FC}" type="datetimeFigureOut">
              <a:rPr lang="hu-HU" smtClean="0"/>
              <a:pPr/>
              <a:t>2022.03.23.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340-104E-44A5-9C85-203EB1238EB0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65743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202A-20B1-45E5-8551-B3BC20DC62FC}" type="datetimeFigureOut">
              <a:rPr lang="hu-HU" smtClean="0"/>
              <a:pPr/>
              <a:t>2022.03.23.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340-104E-44A5-9C85-203EB1238EB0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1895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202A-20B1-45E5-8551-B3BC20DC62FC}" type="datetimeFigureOut">
              <a:rPr lang="hu-HU" smtClean="0"/>
              <a:pPr/>
              <a:t>2022.03.23.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340-104E-44A5-9C85-203EB1238EB0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54066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202A-20B1-45E5-8551-B3BC20DC62FC}" type="datetimeFigureOut">
              <a:rPr lang="hu-HU" smtClean="0"/>
              <a:pPr/>
              <a:t>2022.03.23.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340-104E-44A5-9C85-203EB1238EB0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9387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202A-20B1-45E5-8551-B3BC20DC62FC}" type="datetimeFigureOut">
              <a:rPr lang="hu-HU" smtClean="0"/>
              <a:pPr/>
              <a:t>2022.03.23.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78340-104E-44A5-9C85-203EB1238EB0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81081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683568" y="1210773"/>
            <a:ext cx="4536504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hu-H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1619672" y="680858"/>
            <a:ext cx="61206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>
                <a:solidFill>
                  <a:schemeClr val="bg1"/>
                </a:solidFill>
              </a:rPr>
              <a:t>EFOP-1.10.1-VEKOP-16-2016-00001 </a:t>
            </a:r>
            <a:endParaRPr lang="hu-HU" sz="2800" b="1" dirty="0" smtClean="0">
              <a:solidFill>
                <a:schemeClr val="bg1"/>
              </a:solidFill>
            </a:endParaRPr>
          </a:p>
          <a:p>
            <a:pPr algn="ctr"/>
            <a:r>
              <a:rPr lang="hu-HU" sz="2800" b="1" dirty="0" smtClean="0">
                <a:solidFill>
                  <a:schemeClr val="bg1"/>
                </a:solidFill>
              </a:rPr>
              <a:t>„</a:t>
            </a:r>
            <a:r>
              <a:rPr lang="hu-HU" sz="2800" b="1" dirty="0">
                <a:solidFill>
                  <a:schemeClr val="bg1"/>
                </a:solidFill>
              </a:rPr>
              <a:t>Ápoló tanulók részére pályaválasztást támogató ösztöndíjas program” </a:t>
            </a:r>
            <a:endParaRPr lang="hu-HU" sz="2800" b="1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827584" y="2348880"/>
            <a:ext cx="62646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szakdolgozói utánpótlás jövője</a:t>
            </a:r>
          </a:p>
          <a:p>
            <a:pPr algn="ctr"/>
            <a:endParaRPr lang="hu-HU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</a:t>
            </a:r>
            <a:r>
              <a:rPr lang="hu-HU" sz="2400" dirty="0" smtClean="0">
                <a:solidFill>
                  <a:schemeClr val="bg1"/>
                </a:solidFill>
                <a:cs typeface="Arial" panose="020B0604020202020204" pitchFamily="34" charset="0"/>
              </a:rPr>
              <a:t>. Páva Hanna</a:t>
            </a:r>
          </a:p>
          <a:p>
            <a:pPr algn="ctr"/>
            <a:r>
              <a:rPr lang="hu-HU" sz="2400" dirty="0" smtClean="0">
                <a:solidFill>
                  <a:schemeClr val="bg1"/>
                </a:solidFill>
                <a:cs typeface="Arial" panose="020B0604020202020204" pitchFamily="34" charset="0"/>
              </a:rPr>
              <a:t>Igazgató</a:t>
            </a:r>
          </a:p>
          <a:p>
            <a:pPr algn="ctr"/>
            <a:r>
              <a:rPr lang="hu-HU" sz="2400" dirty="0" smtClean="0">
                <a:solidFill>
                  <a:schemeClr val="bg1"/>
                </a:solidFill>
                <a:cs typeface="Arial" panose="020B0604020202020204" pitchFamily="34" charset="0"/>
              </a:rPr>
              <a:t>OKFŐ</a:t>
            </a:r>
          </a:p>
          <a:p>
            <a:pPr algn="ctr"/>
            <a:r>
              <a:rPr lang="hu-HU" sz="2400" dirty="0" smtClean="0">
                <a:solidFill>
                  <a:schemeClr val="bg1"/>
                </a:solidFill>
                <a:cs typeface="Arial" panose="020B0604020202020204" pitchFamily="34" charset="0"/>
              </a:rPr>
              <a:t>Humánerőforrás-fejlesztési Igazgatóság</a:t>
            </a:r>
          </a:p>
          <a:p>
            <a:pPr algn="ctr"/>
            <a:endParaRPr lang="hu-HU" sz="2400" dirty="0" smtClean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algn="ctr"/>
            <a:endParaRPr lang="hu-HU" sz="2400" dirty="0" smtClean="0">
              <a:solidFill>
                <a:schemeClr val="bg1"/>
              </a:solidFill>
              <a:cs typeface="Arial" panose="020B0604020202020204" pitchFamily="34" charset="0"/>
            </a:endParaRPr>
          </a:p>
          <a:p>
            <a:endParaRPr lang="hu-H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763688" y="4149080"/>
            <a:ext cx="410445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hu-HU" sz="2400" dirty="0" smtClean="0">
              <a:solidFill>
                <a:schemeClr val="bg1"/>
              </a:solidFill>
            </a:endParaRPr>
          </a:p>
          <a:p>
            <a:pPr algn="ctr"/>
            <a:r>
              <a:rPr lang="hu-HU" sz="2400" dirty="0">
                <a:solidFill>
                  <a:schemeClr val="bg1"/>
                </a:solidFill>
              </a:rPr>
              <a:t/>
            </a:r>
            <a:br>
              <a:rPr lang="hu-HU" sz="2400" dirty="0">
                <a:solidFill>
                  <a:schemeClr val="bg1"/>
                </a:solidFill>
              </a:rPr>
            </a:br>
            <a:endParaRPr lang="hu-HU" sz="2400" dirty="0" smtClean="0">
              <a:solidFill>
                <a:schemeClr val="bg1"/>
              </a:solidFill>
            </a:endParaRPr>
          </a:p>
          <a:p>
            <a:pPr algn="ctr"/>
            <a:r>
              <a:rPr lang="hu-HU" sz="2400" dirty="0" smtClean="0">
                <a:solidFill>
                  <a:schemeClr val="bg1"/>
                </a:solidFill>
              </a:rPr>
              <a:t>2022. </a:t>
            </a:r>
            <a:r>
              <a:rPr lang="hu-HU" sz="2400" dirty="0">
                <a:solidFill>
                  <a:schemeClr val="bg1"/>
                </a:solidFill>
              </a:rPr>
              <a:t>m</a:t>
            </a:r>
            <a:r>
              <a:rPr lang="hu-HU" sz="2400" dirty="0" smtClean="0">
                <a:solidFill>
                  <a:schemeClr val="bg1"/>
                </a:solidFill>
              </a:rPr>
              <a:t>árcius 10.</a:t>
            </a:r>
          </a:p>
          <a:p>
            <a:pPr algn="ctr"/>
            <a:endParaRPr lang="hu-H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57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/>
          </p:cNvPr>
          <p:cNvSpPr/>
          <p:nvPr/>
        </p:nvSpPr>
        <p:spPr>
          <a:xfrm>
            <a:off x="858838" y="260350"/>
            <a:ext cx="7424737" cy="171739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hu-HU" altLang="hu-HU" sz="2400" b="1" kern="0" dirty="0">
                <a:solidFill>
                  <a:schemeClr val="bg1"/>
                </a:solidFill>
                <a:latin typeface="Arial" panose="020B0604020202020204" pitchFamily="34" charset="0"/>
              </a:rPr>
              <a:t>Az első egészségügyi </a:t>
            </a:r>
            <a:r>
              <a:rPr lang="hu-HU" altLang="hu-HU" sz="2400" b="1" kern="0" dirty="0" smtClean="0">
                <a:solidFill>
                  <a:schemeClr val="bg1"/>
                </a:solidFill>
                <a:latin typeface="Arial" panose="020B0604020202020204" pitchFamily="34" charset="0"/>
              </a:rPr>
              <a:t>szakképesítésüket </a:t>
            </a:r>
            <a:r>
              <a:rPr lang="hu-HU" altLang="hu-HU" sz="2400" b="1" kern="0" dirty="0">
                <a:solidFill>
                  <a:schemeClr val="bg1"/>
                </a:solidFill>
                <a:latin typeface="Arial" panose="020B0604020202020204" pitchFamily="34" charset="0"/>
              </a:rPr>
              <a:t>szerző szakdolgozók </a:t>
            </a:r>
            <a:r>
              <a:rPr lang="hu-HU" altLang="hu-HU" sz="2400" b="1" kern="0" dirty="0" smtClean="0">
                <a:solidFill>
                  <a:schemeClr val="bg1"/>
                </a:solidFill>
                <a:latin typeface="Arial" panose="020B0604020202020204" pitchFamily="34" charset="0"/>
              </a:rPr>
              <a:t>létszáma</a:t>
            </a:r>
          </a:p>
          <a:p>
            <a:pPr algn="ctr">
              <a:spcBef>
                <a:spcPct val="20000"/>
              </a:spcBef>
              <a:defRPr/>
            </a:pPr>
            <a:endParaRPr lang="hu-HU" altLang="hu-HU" sz="2400" b="1" kern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hu-HU" altLang="hu-HU" sz="2400" b="1" kern="0" dirty="0" smtClean="0">
                <a:latin typeface="Arial" panose="020B0604020202020204" pitchFamily="34" charset="0"/>
              </a:rPr>
              <a:t>Beáramlás</a:t>
            </a:r>
            <a:endParaRPr lang="en-GB" altLang="hu-HU" sz="2400" b="1" kern="0" dirty="0">
              <a:latin typeface="Arial" panose="020B0604020202020204" pitchFamily="34" charset="0"/>
            </a:endParaRPr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974722"/>
              </p:ext>
            </p:extLst>
          </p:nvPr>
        </p:nvGraphicFramePr>
        <p:xfrm>
          <a:off x="323528" y="2060847"/>
          <a:ext cx="4176712" cy="34563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1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245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27322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Időszak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Első alkalommal </a:t>
                      </a:r>
                      <a:r>
                        <a:rPr lang="hu-HU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egészségügyi</a:t>
                      </a:r>
                      <a:r>
                        <a:rPr lang="hu-HU" sz="1400" b="1" u="none" strike="noStrike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hu-HU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szakképesítést szerző szakdolgozók </a:t>
                      </a:r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száma évente átlagosan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5812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1980-1989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 smtClean="0">
                          <a:effectLst/>
                        </a:rPr>
                        <a:t>4 500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5812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1990-1999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 smtClean="0">
                          <a:effectLst/>
                        </a:rPr>
                        <a:t>5 700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5812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2000-2009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 smtClean="0">
                          <a:effectLst/>
                        </a:rPr>
                        <a:t>5 700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5812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 smtClean="0">
                          <a:effectLst/>
                        </a:rPr>
                        <a:t>2010-2019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 smtClean="0">
                          <a:effectLst/>
                        </a:rPr>
                        <a:t>7 200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581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u-H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2020-2021</a:t>
                      </a:r>
                      <a:endParaRPr lang="hu-H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6" marR="9526" marT="952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u-HU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7 900</a:t>
                      </a:r>
                      <a:endParaRPr lang="hu-HU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6" marR="9526" marT="9528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8456" name="Tartalom helye 2"/>
          <p:cNvSpPr>
            <a:spLocks noGrp="1"/>
          </p:cNvSpPr>
          <p:nvPr>
            <p:ph idx="1"/>
          </p:nvPr>
        </p:nvSpPr>
        <p:spPr>
          <a:xfrm>
            <a:off x="1115616" y="6093296"/>
            <a:ext cx="7732520" cy="14411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hu-HU" altLang="hu-HU" sz="800" dirty="0" smtClean="0">
              <a:latin typeface="Arial" charset="0"/>
            </a:endParaRPr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6349886"/>
              </p:ext>
            </p:extLst>
          </p:nvPr>
        </p:nvGraphicFramePr>
        <p:xfrm>
          <a:off x="4572000" y="2060847"/>
          <a:ext cx="4276136" cy="3456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0038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822858" y="404664"/>
            <a:ext cx="7424737" cy="134806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hu-HU" altLang="hu-HU" sz="2400" b="1" kern="0" dirty="0">
                <a:solidFill>
                  <a:schemeClr val="bg1"/>
                </a:solidFill>
                <a:latin typeface="Arial" panose="020B0604020202020204" pitchFamily="34" charset="0"/>
              </a:rPr>
              <a:t>Külföldre történő </a:t>
            </a:r>
            <a:r>
              <a:rPr lang="hu-HU" altLang="hu-HU" sz="2400" b="1" kern="0" dirty="0" smtClean="0">
                <a:solidFill>
                  <a:schemeClr val="bg1"/>
                </a:solidFill>
                <a:latin typeface="Arial" panose="020B0604020202020204" pitchFamily="34" charset="0"/>
              </a:rPr>
              <a:t>migráció</a:t>
            </a:r>
          </a:p>
          <a:p>
            <a:pPr algn="ctr">
              <a:spcBef>
                <a:spcPct val="20000"/>
              </a:spcBef>
              <a:defRPr/>
            </a:pPr>
            <a:endParaRPr lang="hu-HU" altLang="hu-HU" sz="2400" b="1" kern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hu-HU" altLang="hu-HU" sz="2400" b="1" kern="0" dirty="0" smtClean="0">
                <a:latin typeface="Arial" panose="020B0604020202020204" pitchFamily="34" charset="0"/>
              </a:rPr>
              <a:t>Kiáramlás</a:t>
            </a:r>
            <a:endParaRPr lang="en-GB" altLang="hu-HU" sz="2400" b="1" kern="0" dirty="0">
              <a:latin typeface="Arial" panose="020B0604020202020204" pitchFamily="34" charset="0"/>
            </a:endParaRPr>
          </a:p>
        </p:txBody>
      </p:sp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860120"/>
              </p:ext>
            </p:extLst>
          </p:nvPr>
        </p:nvGraphicFramePr>
        <p:xfrm>
          <a:off x="214048" y="2636912"/>
          <a:ext cx="8642359" cy="9361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23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912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9039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290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5169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9039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5169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9039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1298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2843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428435">
                  <a:extLst>
                    <a:ext uri="{9D8B030D-6E8A-4147-A177-3AD203B41FA5}">
                      <a16:colId xmlns:a16="http://schemas.microsoft.com/office/drawing/2014/main" xmlns="" val="802347980"/>
                    </a:ext>
                  </a:extLst>
                </a:gridCol>
                <a:gridCol w="428435">
                  <a:extLst>
                    <a:ext uri="{9D8B030D-6E8A-4147-A177-3AD203B41FA5}">
                      <a16:colId xmlns:a16="http://schemas.microsoft.com/office/drawing/2014/main" xmlns="" val="3981691493"/>
                    </a:ext>
                  </a:extLst>
                </a:gridCol>
                <a:gridCol w="428435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428435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</a:tblGrid>
              <a:tr h="472199">
                <a:tc gridSpan="2">
                  <a:txBody>
                    <a:bodyPr/>
                    <a:lstStyle/>
                    <a:p>
                      <a:pPr marL="0" indent="0" algn="ctr" fontAlgn="b"/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74" marR="6874" marT="6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74" marR="6874" marT="6874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2010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74" marR="6874" marT="6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2011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74" marR="6874" marT="6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2012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74" marR="6874" marT="6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2013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74" marR="6874" marT="6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2014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74" marR="6874" marT="6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2015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74" marR="6874" marT="6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2016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74" marR="6874" marT="6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2017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74" marR="6874" marT="6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6874" marR="6874" marT="6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2019</a:t>
                      </a:r>
                    </a:p>
                  </a:txBody>
                  <a:tcPr marL="6874" marR="6874" marT="6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2020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74" marR="6874" marT="6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2021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874" marR="6874" marT="6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3905"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74" marR="6874" marT="6872" marB="0" anchor="ctr">
                    <a:lnR w="12700" cmpd="sng">
                      <a:noFill/>
                    </a:lnR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u="none" strike="noStrike" dirty="0">
                          <a:effectLst/>
                          <a:latin typeface="+mn-lt"/>
                        </a:rPr>
                        <a:t>Hatósági bizonyítványt kérő magyar</a:t>
                      </a:r>
                      <a:r>
                        <a:rPr lang="hu-HU" sz="1100" u="none" strike="noStrike" baseline="0" dirty="0">
                          <a:effectLst/>
                          <a:latin typeface="+mn-lt"/>
                        </a:rPr>
                        <a:t> állampolgárságú szakdolgozók száma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74" marR="6874" marT="6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 dirty="0">
                          <a:effectLst/>
                          <a:latin typeface="+mn-lt"/>
                        </a:rPr>
                        <a:t>382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74" marR="6874" marT="6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 dirty="0">
                          <a:effectLst/>
                          <a:latin typeface="+mn-lt"/>
                        </a:rPr>
                        <a:t>410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74" marR="6874" marT="6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 dirty="0">
                          <a:effectLst/>
                          <a:latin typeface="+mn-lt"/>
                        </a:rPr>
                        <a:t>628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74" marR="6874" marT="6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 dirty="0">
                          <a:effectLst/>
                          <a:latin typeface="+mn-lt"/>
                        </a:rPr>
                        <a:t>644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74" marR="6874" marT="6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 dirty="0">
                          <a:effectLst/>
                          <a:latin typeface="+mn-lt"/>
                        </a:rPr>
                        <a:t>629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74" marR="6874" marT="6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 dirty="0">
                          <a:effectLst/>
                          <a:latin typeface="+mn-lt"/>
                        </a:rPr>
                        <a:t>639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74" marR="6874" marT="6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 dirty="0">
                          <a:effectLst/>
                          <a:latin typeface="+mn-lt"/>
                        </a:rPr>
                        <a:t>582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74" marR="6874" marT="6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u="none" strike="noStrike" dirty="0">
                          <a:effectLst/>
                          <a:latin typeface="+mn-lt"/>
                        </a:rPr>
                        <a:t>497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74" marR="6874" marT="6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369</a:t>
                      </a:r>
                    </a:p>
                  </a:txBody>
                  <a:tcPr marL="6874" marR="6874" marT="6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372</a:t>
                      </a:r>
                    </a:p>
                  </a:txBody>
                  <a:tcPr marL="6874" marR="6874" marT="6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362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74" marR="6874" marT="6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261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874" marR="6874" marT="6872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2" name="Téglalap 11"/>
          <p:cNvSpPr/>
          <p:nvPr/>
        </p:nvSpPr>
        <p:spPr>
          <a:xfrm>
            <a:off x="250030" y="1621581"/>
            <a:ext cx="8642449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defRPr/>
            </a:pPr>
            <a:endParaRPr lang="hu-HU" sz="1400" b="1" dirty="0" smtClean="0">
              <a:latin typeface="Arial" panose="020B0604020202020204" pitchFamily="34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hu-HU" sz="1400" b="1" dirty="0" smtClean="0">
                <a:latin typeface="Arial" panose="020B0604020202020204" pitchFamily="34" charset="0"/>
              </a:rPr>
              <a:t>A </a:t>
            </a:r>
            <a:r>
              <a:rPr lang="hu-HU" sz="1400" b="1" dirty="0">
                <a:latin typeface="Arial" panose="020B0604020202020204" pitchFamily="34" charset="0"/>
              </a:rPr>
              <a:t>szakképesítésük külföldön történő elismerése céljából</a:t>
            </a:r>
            <a:br>
              <a:rPr lang="hu-HU" sz="1400" b="1" dirty="0">
                <a:latin typeface="Arial" panose="020B0604020202020204" pitchFamily="34" charset="0"/>
              </a:rPr>
            </a:br>
            <a:r>
              <a:rPr lang="hu-HU" sz="1400" b="1" dirty="0">
                <a:latin typeface="Arial" panose="020B0604020202020204" pitchFamily="34" charset="0"/>
              </a:rPr>
              <a:t>hatósági bizonyítványt kérő szakdolgozók száma </a:t>
            </a:r>
            <a:endParaRPr lang="en-GB" altLang="hu-HU" sz="1400" b="1" kern="0" dirty="0">
              <a:latin typeface="Arial" panose="020B0604020202020204" pitchFamily="34" charset="0"/>
            </a:endParaRPr>
          </a:p>
        </p:txBody>
      </p:sp>
      <p:sp>
        <p:nvSpPr>
          <p:cNvPr id="8" name="Tartalom helye 2"/>
          <p:cNvSpPr>
            <a:spLocks noGrp="1"/>
          </p:cNvSpPr>
          <p:nvPr>
            <p:ph idx="1"/>
          </p:nvPr>
        </p:nvSpPr>
        <p:spPr>
          <a:xfrm>
            <a:off x="457200" y="3717032"/>
            <a:ext cx="8229600" cy="24482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hu-HU" altLang="hu-HU" sz="1800" dirty="0" smtClean="0">
              <a:latin typeface="Arial" charset="0"/>
            </a:endParaRPr>
          </a:p>
          <a:p>
            <a:pPr marL="0" indent="0">
              <a:buNone/>
            </a:pPr>
            <a:r>
              <a:rPr lang="hu-HU" altLang="hu-HU" sz="1800" dirty="0" smtClean="0">
                <a:latin typeface="Arial" charset="0"/>
              </a:rPr>
              <a:t>A hatósági bizonyítványt kérők száma önmagában nem alkalmas az ágazatot elhagyók bemutatására:</a:t>
            </a:r>
          </a:p>
          <a:p>
            <a:pPr>
              <a:buFontTx/>
              <a:buChar char="-"/>
            </a:pPr>
            <a:r>
              <a:rPr lang="hu-HU" altLang="hu-HU" sz="1600" dirty="0" smtClean="0">
                <a:latin typeface="Arial" charset="0"/>
              </a:rPr>
              <a:t>a hatósági bizonyítvány kérése még nem jelenti a tényleges külföldi munkavállalást</a:t>
            </a:r>
          </a:p>
          <a:p>
            <a:pPr>
              <a:buFontTx/>
              <a:buChar char="-"/>
            </a:pPr>
            <a:r>
              <a:rPr lang="hu-HU" altLang="hu-HU" sz="1600" dirty="0" smtClean="0">
                <a:latin typeface="Arial" charset="0"/>
              </a:rPr>
              <a:t>a </a:t>
            </a:r>
            <a:r>
              <a:rPr lang="hu-HU" altLang="hu-HU" sz="1600" dirty="0">
                <a:latin typeface="Arial" charset="0"/>
              </a:rPr>
              <a:t>hatósági bizonyítványt kérők létszámának az alap- és működési nyilvántartásban szereplők létszámaihoz viszonyított aránya </a:t>
            </a:r>
            <a:r>
              <a:rPr lang="hu-HU" altLang="hu-HU" sz="1600" dirty="0" smtClean="0">
                <a:latin typeface="Arial" charset="0"/>
              </a:rPr>
              <a:t>elenyésző (0,5% alatti)</a:t>
            </a:r>
            <a:endParaRPr lang="hu-HU" altLang="hu-HU" sz="1600" dirty="0">
              <a:latin typeface="Arial" charset="0"/>
            </a:endParaRPr>
          </a:p>
          <a:p>
            <a:pPr marL="0" indent="0">
              <a:buNone/>
            </a:pPr>
            <a:r>
              <a:rPr lang="hu-HU" altLang="hu-HU" sz="1600" dirty="0" smtClean="0">
                <a:latin typeface="Arial" charset="0"/>
              </a:rPr>
              <a:t>A kiáramlás fő oka:</a:t>
            </a:r>
          </a:p>
          <a:p>
            <a:pPr>
              <a:buFontTx/>
              <a:buChar char="-"/>
            </a:pPr>
            <a:r>
              <a:rPr lang="hu-HU" altLang="hu-HU" sz="1600" dirty="0" smtClean="0">
                <a:latin typeface="Arial" charset="0"/>
              </a:rPr>
              <a:t>Nyugdíjba vonulás</a:t>
            </a:r>
          </a:p>
          <a:p>
            <a:pPr>
              <a:buFontTx/>
              <a:buChar char="-"/>
            </a:pPr>
            <a:r>
              <a:rPr lang="hu-HU" altLang="hu-HU" sz="1600" dirty="0" smtClean="0">
                <a:latin typeface="Arial" charset="0"/>
              </a:rPr>
              <a:t>Egészségügyi ágazat és /vagy pálya-elhagyás</a:t>
            </a:r>
            <a:endParaRPr lang="hu-HU" altLang="hu-HU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24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/>
          </p:cNvPr>
          <p:cNvSpPr/>
          <p:nvPr/>
        </p:nvSpPr>
        <p:spPr>
          <a:xfrm>
            <a:off x="858838" y="188640"/>
            <a:ext cx="7424737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hu-HU" altLang="hu-HU" sz="2400" b="1" kern="0" dirty="0">
                <a:solidFill>
                  <a:schemeClr val="bg1"/>
                </a:solidFill>
                <a:latin typeface="Arial" panose="020B0604020202020204" pitchFamily="34" charset="0"/>
              </a:rPr>
              <a:t>Az első egészségügyi szakképzésüket szerző </a:t>
            </a:r>
            <a:r>
              <a:rPr lang="hu-HU" altLang="hu-HU" sz="2400" b="1" kern="0" dirty="0" smtClean="0">
                <a:solidFill>
                  <a:schemeClr val="bg1"/>
                </a:solidFill>
                <a:latin typeface="Arial" panose="020B0604020202020204" pitchFamily="34" charset="0"/>
              </a:rPr>
              <a:t>szakdolgozók a működési nyilvántartásban</a:t>
            </a:r>
            <a:endParaRPr lang="en-GB" altLang="hu-HU" sz="2400" b="1" kern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755624"/>
              </p:ext>
            </p:extLst>
          </p:nvPr>
        </p:nvGraphicFramePr>
        <p:xfrm>
          <a:off x="323528" y="1412776"/>
          <a:ext cx="8352929" cy="3902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5618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391653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Időszak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8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Első alkalommal </a:t>
                      </a:r>
                      <a:r>
                        <a:rPr lang="hu-HU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egészségügyi</a:t>
                      </a:r>
                      <a:r>
                        <a:rPr lang="hu-HU" sz="14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hu-HU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szakképesítést szerző szakdolgozók </a:t>
                      </a:r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száma évente átlagosan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Első alkalommal </a:t>
                      </a:r>
                      <a:r>
                        <a:rPr lang="hu-HU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egészségügyi</a:t>
                      </a:r>
                      <a:r>
                        <a:rPr lang="hu-HU" sz="14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hu-HU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szakképesítést szerző szakdolgozók száma (fő)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Működési nyilvántartásban </a:t>
                      </a:r>
                      <a:r>
                        <a:rPr lang="hu-HU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szerepel 2021-ben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Működési nyilvántartásban szereplők aránya</a:t>
                      </a:r>
                      <a:endParaRPr lang="hu-HU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8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7808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u="none" strike="noStrike" dirty="0">
                          <a:effectLst/>
                        </a:rPr>
                        <a:t>1980-1989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8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4 500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8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45 000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8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u-HU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21 000</a:t>
                      </a:r>
                      <a:endParaRPr lang="hu-HU" sz="14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6" marR="9526" marT="9528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u-HU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47 % </a:t>
                      </a:r>
                      <a:endParaRPr lang="hu-HU" sz="14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6" marR="9526" marT="9528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7808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u="none" strike="noStrike" dirty="0">
                          <a:effectLst/>
                        </a:rPr>
                        <a:t>1990-1999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8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5 700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8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u-HU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57 000</a:t>
                      </a:r>
                      <a:endParaRPr lang="hu-HU" sz="14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6" marR="9526" marT="9528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u-HU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29 000</a:t>
                      </a:r>
                      <a:endParaRPr lang="hu-HU" sz="14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6" marR="9526" marT="9528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u-HU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51 %</a:t>
                      </a:r>
                      <a:endParaRPr lang="hu-HU" sz="14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6" marR="9526" marT="9528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27808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u="none" strike="noStrike" dirty="0">
                          <a:effectLst/>
                        </a:rPr>
                        <a:t>2000-2009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8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5 800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8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58 000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8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u-HU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18 000</a:t>
                      </a:r>
                      <a:endParaRPr lang="hu-HU" sz="14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6" marR="9526" marT="9528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u-HU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31 %</a:t>
                      </a:r>
                      <a:endParaRPr lang="hu-HU" sz="14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6" marR="9526" marT="9528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27808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2010-2019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8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7 200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8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72 000</a:t>
                      </a:r>
                      <a:endParaRPr lang="hu-H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8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u-HU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30 000</a:t>
                      </a:r>
                      <a:endParaRPr lang="hu-HU" sz="14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6" marR="9526" marT="9528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u-HU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42 %</a:t>
                      </a:r>
                      <a:endParaRPr lang="hu-HU" sz="1400" b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6" marR="9526" marT="9528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342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651605"/>
              </p:ext>
            </p:extLst>
          </p:nvPr>
        </p:nvGraphicFramePr>
        <p:xfrm>
          <a:off x="2051721" y="2132855"/>
          <a:ext cx="5112566" cy="35972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89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889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45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00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6078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Korcsoport</a:t>
                      </a:r>
                    </a:p>
                  </a:txBody>
                  <a:tcPr marL="9524" marR="9524" marT="9528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Alap-</a:t>
                      </a:r>
                    </a:p>
                    <a:p>
                      <a:pPr algn="ctr" fontAlgn="b"/>
                      <a:r>
                        <a:rPr lang="hu-HU" sz="12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nyilvántartás</a:t>
                      </a:r>
                      <a:endParaRPr lang="hu-HU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4" marR="9524" marT="9528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Működési</a:t>
                      </a:r>
                      <a:br>
                        <a:rPr lang="hu-HU" sz="1200" b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hu-HU" sz="1200" b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nyilvántartás</a:t>
                      </a:r>
                      <a:endParaRPr lang="hu-HU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4" marR="9524" marT="9528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Arány</a:t>
                      </a:r>
                      <a:endParaRPr lang="hu-HU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4" marR="9524" marT="9528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7669"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-24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4" marR="9524" marT="952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9340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7669"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25-29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4" marR="9524" marT="9528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22279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10 915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7669"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30-34</a:t>
                      </a:r>
                      <a:endParaRPr lang="hu-H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4" marR="9524" marT="952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22823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9 002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7669"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35-39</a:t>
                      </a:r>
                      <a:endParaRPr lang="hu-H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4" marR="9524" marT="9528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21369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8 354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7669"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40-44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4" marR="9524" marT="9528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33939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14 419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7669"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45-49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4" marR="9524" marT="9528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39257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19 838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51%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7669"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50-54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4" marR="9524" marT="9528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33721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18 220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7669"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55-59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4" marR="9524" marT="9528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25271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13 780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7669"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60-64</a:t>
                      </a:r>
                      <a:endParaRPr lang="hu-H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4" marR="9524" marT="9528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20302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7 398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67669"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65-69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4" marR="9524" marT="9528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18710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2 666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67669"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70-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4" marR="9524" marT="9528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22024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77642"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Összesen</a:t>
                      </a:r>
                    </a:p>
                  </a:txBody>
                  <a:tcPr marL="9524" marR="9524" marT="9528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269035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108 955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8" name="Téglalap 7">
            <a:extLst/>
          </p:cNvPr>
          <p:cNvSpPr/>
          <p:nvPr/>
        </p:nvSpPr>
        <p:spPr>
          <a:xfrm>
            <a:off x="858838" y="44624"/>
            <a:ext cx="7424737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hu-HU" altLang="hu-HU" sz="2400" b="1" kern="0" dirty="0">
                <a:solidFill>
                  <a:schemeClr val="bg1"/>
                </a:solidFill>
                <a:latin typeface="Arial" panose="020B0604020202020204" pitchFamily="34" charset="0"/>
              </a:rPr>
              <a:t>Az alapnyilvántartásban szereplő és működési</a:t>
            </a:r>
            <a:br>
              <a:rPr lang="hu-HU" altLang="hu-HU" sz="2400" b="1" kern="0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hu-HU" altLang="hu-HU" sz="2400" b="1" kern="0" dirty="0">
                <a:solidFill>
                  <a:schemeClr val="bg1"/>
                </a:solidFill>
                <a:latin typeface="Arial" panose="020B0604020202020204" pitchFamily="34" charset="0"/>
              </a:rPr>
              <a:t>nyilvántartással rendelkező szakdolgozók </a:t>
            </a:r>
            <a:r>
              <a:rPr lang="hu-HU" altLang="hu-HU" sz="2400" b="1" kern="0" dirty="0" smtClean="0">
                <a:solidFill>
                  <a:schemeClr val="bg1"/>
                </a:solidFill>
                <a:latin typeface="Arial" panose="020B0604020202020204" pitchFamily="34" charset="0"/>
              </a:rPr>
              <a:t>aránya – 2021. december 31. </a:t>
            </a:r>
            <a:endParaRPr lang="en-GB" altLang="hu-HU" sz="2400" b="1" kern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79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179388" y="116632"/>
            <a:ext cx="8856662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hu-HU" altLang="hu-HU" sz="2400" b="1" kern="0" dirty="0">
                <a:solidFill>
                  <a:schemeClr val="bg1"/>
                </a:solidFill>
                <a:latin typeface="Arial" panose="020B0604020202020204" pitchFamily="34" charset="0"/>
              </a:rPr>
              <a:t>Érvényes működési nyilvántartással rendelkező</a:t>
            </a:r>
            <a:br>
              <a:rPr lang="hu-HU" altLang="hu-HU" sz="2400" b="1" kern="0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hu-HU" altLang="hu-HU" sz="2400" b="1" kern="0" dirty="0">
                <a:solidFill>
                  <a:schemeClr val="bg1"/>
                </a:solidFill>
                <a:latin typeface="Arial" panose="020B0604020202020204" pitchFamily="34" charset="0"/>
              </a:rPr>
              <a:t>szakdolgozók száma 2010 és </a:t>
            </a:r>
            <a:r>
              <a:rPr lang="hu-HU" altLang="hu-HU" sz="2400" b="1" kern="0" dirty="0" smtClean="0">
                <a:solidFill>
                  <a:schemeClr val="bg1"/>
                </a:solidFill>
                <a:latin typeface="Arial" panose="020B0604020202020204" pitchFamily="34" charset="0"/>
              </a:rPr>
              <a:t>2021. december között</a:t>
            </a:r>
            <a:endParaRPr lang="en-GB" altLang="hu-HU" sz="2400" b="1" kern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845325"/>
              </p:ext>
            </p:extLst>
          </p:nvPr>
        </p:nvGraphicFramePr>
        <p:xfrm>
          <a:off x="365086" y="1628800"/>
          <a:ext cx="8485263" cy="44640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41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70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9700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970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9700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9700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9700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9700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9700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97005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97005">
                  <a:extLst>
                    <a:ext uri="{9D8B030D-6E8A-4147-A177-3AD203B41FA5}">
                      <a16:colId xmlns:a16="http://schemas.microsoft.com/office/drawing/2014/main" xmlns="" val="3740824249"/>
                    </a:ext>
                  </a:extLst>
                </a:gridCol>
                <a:gridCol w="59700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97005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597005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</a:tblGrid>
              <a:tr h="107486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Korcsoport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2010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2011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2012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2013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2014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2015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2016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2017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2019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2020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2021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2011</a:t>
                      </a:r>
                      <a:br>
                        <a:rPr lang="hu-HU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</a:br>
                      <a:r>
                        <a:rPr lang="hu-HU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vs</a:t>
                      </a:r>
                      <a:br>
                        <a:rPr lang="hu-HU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</a:br>
                      <a:r>
                        <a:rPr lang="hu-HU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2021</a:t>
                      </a:r>
                      <a:endParaRPr lang="hu-HU" sz="11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4169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- 29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8 514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9 176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9 112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9 499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9 983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10 676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11 974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13 149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14 217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14 484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14 337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14 500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5 324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4169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30-39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25 925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27 431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25 966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25 442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23 580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21 427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20 340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19 405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18 153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17 173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17 003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17 356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-10 075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4169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40-49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27 402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30 273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30 415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31 812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32 689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33 489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35 795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37 287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37 326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36 563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35 197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34 257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3 984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84169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50-59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19 812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22 486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22 973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23 780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23 624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23 336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25 474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27 466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28 733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30 058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30 764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32 000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9 514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4169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60-69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4 005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4 346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5 190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6 199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6 999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6 877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7 534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8 433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8 690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8 999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9 408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10 064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5 718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84169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70-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84169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Összesen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85 839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93 961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93 997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97 165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97 372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96 249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101 629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106 318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107 784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107 960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107 449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108 955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14 994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321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39552" y="332656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>
                <a:solidFill>
                  <a:schemeClr val="bg1"/>
                </a:solidFill>
              </a:rPr>
              <a:t>Ápoló tanulók részére pályaválasztást támogató ösztöndíjas program - </a:t>
            </a:r>
            <a:r>
              <a:rPr lang="hu-HU" sz="2400" b="1" dirty="0" smtClean="0">
                <a:solidFill>
                  <a:schemeClr val="bg1"/>
                </a:solidFill>
              </a:rPr>
              <a:t>EFOP-1.10.1-VEKOP-16</a:t>
            </a:r>
            <a:endParaRPr lang="hu-HU" sz="2400" b="1" dirty="0">
              <a:solidFill>
                <a:schemeClr val="bg1"/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539552" y="1484784"/>
            <a:ext cx="81369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b="1" dirty="0" smtClean="0"/>
          </a:p>
          <a:p>
            <a:pPr marL="998538" lvl="1"/>
            <a:endParaRPr lang="hu-HU" dirty="0"/>
          </a:p>
          <a:p>
            <a:pPr marL="1284288" lvl="1" indent="-285750">
              <a:buFont typeface="Arial" panose="020B0604020202020204" pitchFamily="34" charset="0"/>
              <a:buChar char="•"/>
            </a:pPr>
            <a:endParaRPr lang="hu-HU" dirty="0" smtClean="0"/>
          </a:p>
          <a:p>
            <a:pPr marL="1284288" lvl="1" indent="-285750">
              <a:buFont typeface="Arial" panose="020B0604020202020204" pitchFamily="34" charset="0"/>
              <a:buChar char="•"/>
            </a:pPr>
            <a:endParaRPr lang="hu-HU" dirty="0" smtClean="0"/>
          </a:p>
          <a:p>
            <a:pPr marL="1284288" lvl="1" indent="-285750">
              <a:buFont typeface="Arial" panose="020B0604020202020204" pitchFamily="34" charset="0"/>
              <a:buChar char="•"/>
            </a:pPr>
            <a:endParaRPr lang="hu-HU" dirty="0"/>
          </a:p>
          <a:p>
            <a:pPr marL="1284288" lvl="1" indent="-285750">
              <a:buFont typeface="Arial" panose="020B0604020202020204" pitchFamily="34" charset="0"/>
              <a:buChar char="•"/>
            </a:pPr>
            <a:endParaRPr lang="hu-HU" dirty="0" smtClean="0"/>
          </a:p>
          <a:p>
            <a:pPr marL="1284288" lvl="1" indent="-285750">
              <a:buFont typeface="Arial" panose="020B0604020202020204" pitchFamily="34" charset="0"/>
              <a:buChar char="•"/>
            </a:pPr>
            <a:endParaRPr lang="hu-HU" dirty="0"/>
          </a:p>
          <a:p>
            <a:pPr marL="1284288" lvl="1" indent="-285750">
              <a:buFont typeface="Arial" panose="020B0604020202020204" pitchFamily="34" charset="0"/>
              <a:buChar char="•"/>
            </a:pPr>
            <a:endParaRPr lang="hu-HU" dirty="0" smtClean="0"/>
          </a:p>
          <a:p>
            <a:pPr marL="1284288" lvl="1" indent="-285750">
              <a:buFont typeface="Arial" panose="020B0604020202020204" pitchFamily="34" charset="0"/>
              <a:buChar char="•"/>
            </a:pPr>
            <a:endParaRPr lang="hu-HU" dirty="0"/>
          </a:p>
          <a:p>
            <a:pPr marL="1284288" lvl="1" indent="-285750">
              <a:buFont typeface="Arial" panose="020B0604020202020204" pitchFamily="34" charset="0"/>
              <a:buChar char="•"/>
            </a:pPr>
            <a:endParaRPr lang="hu-HU" dirty="0" smtClean="0"/>
          </a:p>
          <a:p>
            <a:pPr marL="1284288" lvl="1" indent="-285750">
              <a:buFont typeface="Arial" panose="020B0604020202020204" pitchFamily="34" charset="0"/>
              <a:buChar char="•"/>
            </a:pP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538905"/>
              </p:ext>
            </p:extLst>
          </p:nvPr>
        </p:nvGraphicFramePr>
        <p:xfrm>
          <a:off x="1691680" y="2564903"/>
          <a:ext cx="5040559" cy="30243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8668">
                  <a:extLst>
                    <a:ext uri="{9D8B030D-6E8A-4147-A177-3AD203B41FA5}">
                      <a16:colId xmlns:a16="http://schemas.microsoft.com/office/drawing/2014/main" xmlns="" val="3307573788"/>
                    </a:ext>
                  </a:extLst>
                </a:gridCol>
                <a:gridCol w="2086557">
                  <a:extLst>
                    <a:ext uri="{9D8B030D-6E8A-4147-A177-3AD203B41FA5}">
                      <a16:colId xmlns:a16="http://schemas.microsoft.com/office/drawing/2014/main" xmlns="" val="3184406969"/>
                    </a:ext>
                  </a:extLst>
                </a:gridCol>
                <a:gridCol w="1125334">
                  <a:extLst>
                    <a:ext uri="{9D8B030D-6E8A-4147-A177-3AD203B41FA5}">
                      <a16:colId xmlns:a16="http://schemas.microsoft.com/office/drawing/2014/main" xmlns="" val="3293523936"/>
                    </a:ext>
                  </a:extLst>
                </a:gridCol>
              </a:tblGrid>
              <a:tr h="252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Korcsoportok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100" dirty="0" smtClean="0">
                          <a:effectLst/>
                        </a:rPr>
                        <a:t>Fő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Arány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213652637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21-24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100" b="1" dirty="0">
                          <a:solidFill>
                            <a:srgbClr val="00B050"/>
                          </a:solidFill>
                          <a:effectLst/>
                        </a:rPr>
                        <a:t>833</a:t>
                      </a:r>
                      <a:endParaRPr lang="hu-HU" sz="11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100" b="1" dirty="0">
                          <a:solidFill>
                            <a:srgbClr val="00B050"/>
                          </a:solidFill>
                          <a:effectLst/>
                        </a:rPr>
                        <a:t>26,80%</a:t>
                      </a:r>
                      <a:endParaRPr lang="hu-HU" sz="11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3292444143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25-29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100" b="1" dirty="0">
                          <a:solidFill>
                            <a:srgbClr val="00B050"/>
                          </a:solidFill>
                          <a:effectLst/>
                        </a:rPr>
                        <a:t>888</a:t>
                      </a:r>
                      <a:endParaRPr lang="hu-HU" sz="11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100" b="1" dirty="0">
                          <a:solidFill>
                            <a:srgbClr val="00B050"/>
                          </a:solidFill>
                          <a:effectLst/>
                        </a:rPr>
                        <a:t>28,57%</a:t>
                      </a:r>
                      <a:endParaRPr lang="hu-HU" sz="11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456822822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30-34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190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6,11%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4083462719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35-39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148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4,76%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155976617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40-44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220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7,08%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837304360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45-49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369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11,87%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48936830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50-54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279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8,98%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567245388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55-59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147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4,73%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820855677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60-64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32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1,03%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313481785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65-69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2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0,06%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3871662603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endParaRPr lang="hu-HU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3108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</a:rPr>
                        <a:t>100,00%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165610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067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1">
            <a:extLst>
              <a:ext uri="{FF2B5EF4-FFF2-40B4-BE49-F238E27FC236}">
                <a16:creationId xmlns:a16="http://schemas.microsoft.com/office/drawing/2014/main" xmlns="" id="{7C4A2CDE-E347-4288-8DED-D4F7A58051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4820"/>
            <a:ext cx="8229600" cy="723900"/>
          </a:xfrm>
        </p:spPr>
        <p:txBody>
          <a:bodyPr>
            <a:noAutofit/>
          </a:bodyPr>
          <a:lstStyle/>
          <a:p>
            <a:r>
              <a:rPr lang="hu-HU" altLang="hu-H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szakdolgozók korcsoportos megoszlása a működési </a:t>
            </a:r>
            <a:r>
              <a:rPr lang="hu-HU" altLang="hu-H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nyilvántartásban (2016. és 2021. december 31. napján)</a:t>
            </a:r>
            <a:endParaRPr lang="en-GB" altLang="hu-H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3785934"/>
              </p:ext>
            </p:extLst>
          </p:nvPr>
        </p:nvGraphicFramePr>
        <p:xfrm>
          <a:off x="251520" y="1268760"/>
          <a:ext cx="864096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artalom helye 2"/>
          <p:cNvSpPr txBox="1">
            <a:spLocks/>
          </p:cNvSpPr>
          <p:nvPr/>
        </p:nvSpPr>
        <p:spPr bwMode="auto">
          <a:xfrm>
            <a:off x="4499992" y="5733256"/>
            <a:ext cx="3960440" cy="605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hu-HU" sz="2300" b="1" kern="0" dirty="0" smtClean="0"/>
              <a:t>2021</a:t>
            </a:r>
            <a:endParaRPr lang="hu-HU" sz="2300" b="1" kern="0" dirty="0"/>
          </a:p>
        </p:txBody>
      </p:sp>
      <p:sp>
        <p:nvSpPr>
          <p:cNvPr id="4" name="Tartalom helye 2"/>
          <p:cNvSpPr>
            <a:spLocks noGrp="1"/>
          </p:cNvSpPr>
          <p:nvPr/>
        </p:nvSpPr>
        <p:spPr bwMode="auto">
          <a:xfrm>
            <a:off x="1043608" y="5733256"/>
            <a:ext cx="3960440" cy="605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u-HU" sz="2300" b="1" dirty="0" smtClean="0"/>
              <a:t>2016</a:t>
            </a:r>
            <a:endParaRPr lang="hu-HU" sz="2300" b="1" dirty="0"/>
          </a:p>
        </p:txBody>
      </p:sp>
    </p:spTree>
    <p:extLst>
      <p:ext uri="{BB962C8B-B14F-4D97-AF65-F5344CB8AC3E}">
        <p14:creationId xmlns:p14="http://schemas.microsoft.com/office/powerpoint/2010/main" val="74044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1187624" y="116632"/>
            <a:ext cx="676563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800" b="1" dirty="0">
                <a:solidFill>
                  <a:schemeClr val="bg1"/>
                </a:solidFill>
              </a:rPr>
              <a:t>A középfokú </a:t>
            </a:r>
            <a:r>
              <a:rPr lang="hu-HU" sz="2800" b="1" dirty="0" smtClean="0">
                <a:solidFill>
                  <a:schemeClr val="bg1"/>
                </a:solidFill>
              </a:rPr>
              <a:t>szakdolgozói ösztöndíj szükségessége</a:t>
            </a:r>
            <a:endParaRPr lang="hu-HU" sz="2800" b="1" dirty="0">
              <a:solidFill>
                <a:schemeClr val="bg1"/>
              </a:solidFill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23528" y="1484784"/>
            <a:ext cx="8424936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dirty="0"/>
          </a:p>
          <a:p>
            <a:pPr marL="285750" indent="-285750">
              <a:buFontTx/>
              <a:buChar char="-"/>
            </a:pPr>
            <a:r>
              <a:rPr lang="hu-HU" sz="2400" dirty="0" smtClean="0"/>
              <a:t>Szakmailag megalapozott</a:t>
            </a:r>
          </a:p>
          <a:p>
            <a:endParaRPr lang="hu-HU" sz="2400" dirty="0" smtClean="0"/>
          </a:p>
          <a:p>
            <a:pPr marL="285750" indent="-285750">
              <a:buFontTx/>
              <a:buChar char="-"/>
            </a:pPr>
            <a:r>
              <a:rPr lang="hu-HU" sz="2400" dirty="0" smtClean="0"/>
              <a:t>A </a:t>
            </a:r>
            <a:r>
              <a:rPr lang="hu-HU" sz="2400" dirty="0"/>
              <a:t>középfokú szakdolgozói ösztöndíj-rendszer fenntartása képes elősegíteni a fiatalabb korosztály ellátórendszerbe kerülését és bennmaradását</a:t>
            </a:r>
            <a:r>
              <a:rPr lang="hu-HU" sz="2400" dirty="0" smtClean="0"/>
              <a:t>.</a:t>
            </a:r>
          </a:p>
          <a:p>
            <a:endParaRPr lang="hu-HU" sz="2400" dirty="0"/>
          </a:p>
          <a:p>
            <a:pPr marL="285750" indent="-285750">
              <a:buFontTx/>
              <a:buChar char="-"/>
            </a:pPr>
            <a:r>
              <a:rPr lang="hu-HU" sz="2400" dirty="0" smtClean="0"/>
              <a:t>Az </a:t>
            </a:r>
            <a:r>
              <a:rPr lang="hu-HU" sz="2400" dirty="0"/>
              <a:t>egészségügyi szakdolgozók száma a 30 év alatti korosztályban növekedést mutat a működési nyilvántartásban, ennek mértéke ugyanakkor nem elégséges az utánpótlás hosszútávú biztosításához</a:t>
            </a:r>
            <a:r>
              <a:rPr lang="hu-HU" sz="2400" dirty="0" smtClean="0"/>
              <a:t>.</a:t>
            </a:r>
          </a:p>
          <a:p>
            <a:endParaRPr lang="hu-HU" sz="2400" dirty="0"/>
          </a:p>
          <a:p>
            <a:pPr marL="285750" indent="-285750">
              <a:buFontTx/>
              <a:buChar char="-"/>
            </a:pPr>
            <a:r>
              <a:rPr lang="hu-HU" sz="2400" dirty="0" smtClean="0"/>
              <a:t>A pályázati időszak lezárultával indokolt lenne folytatni a középfokú szakdolgozók körében az </a:t>
            </a:r>
            <a:r>
              <a:rPr lang="hu-HU" sz="2400" dirty="0"/>
              <a:t>állami </a:t>
            </a:r>
            <a:r>
              <a:rPr lang="hu-HU" sz="2400" dirty="0" smtClean="0"/>
              <a:t>ellátórendszerben </a:t>
            </a:r>
            <a:r>
              <a:rPr lang="hu-HU" sz="2400" dirty="0"/>
              <a:t>maradást </a:t>
            </a:r>
            <a:r>
              <a:rPr lang="hu-HU" sz="2400" dirty="0" smtClean="0"/>
              <a:t>segítő ösztöndíjprogramot.</a:t>
            </a:r>
          </a:p>
        </p:txBody>
      </p:sp>
    </p:spTree>
    <p:extLst>
      <p:ext uri="{BB962C8B-B14F-4D97-AF65-F5344CB8AC3E}">
        <p14:creationId xmlns:p14="http://schemas.microsoft.com/office/powerpoint/2010/main" val="89028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		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</a:t>
            </a:r>
            <a:r>
              <a:rPr lang="hu-HU" b="1" dirty="0" smtClean="0"/>
              <a:t>Köszönöm a figyelmet!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9644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chemeClr val="bg1"/>
                </a:solidFill>
              </a:rPr>
              <a:t>Kormányzati </a:t>
            </a:r>
            <a:r>
              <a:rPr lang="hu-HU" b="1" dirty="0" smtClean="0">
                <a:solidFill>
                  <a:schemeClr val="bg1"/>
                </a:solidFill>
              </a:rPr>
              <a:t>célok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75656" y="1988840"/>
            <a:ext cx="6696744" cy="4137323"/>
          </a:xfrm>
        </p:spPr>
        <p:txBody>
          <a:bodyPr/>
          <a:lstStyle/>
          <a:p>
            <a:r>
              <a:rPr lang="hu-HU" dirty="0" smtClean="0"/>
              <a:t>a </a:t>
            </a:r>
            <a:r>
              <a:rPr lang="hu-HU" dirty="0"/>
              <a:t>szakemberek </a:t>
            </a:r>
            <a:r>
              <a:rPr lang="hu-HU" dirty="0" smtClean="0"/>
              <a:t>megtartása</a:t>
            </a:r>
          </a:p>
          <a:p>
            <a:r>
              <a:rPr lang="hu-HU" dirty="0"/>
              <a:t>a folyamatos szakember utánpótlás </a:t>
            </a:r>
            <a:r>
              <a:rPr lang="hu-HU" dirty="0" smtClean="0"/>
              <a:t>elősegítése, biztosítása</a:t>
            </a:r>
          </a:p>
          <a:p>
            <a:r>
              <a:rPr lang="hu-HU" dirty="0"/>
              <a:t>ösztönzők </a:t>
            </a:r>
            <a:r>
              <a:rPr lang="hu-HU" dirty="0" smtClean="0"/>
              <a:t>bevezetése a </a:t>
            </a:r>
            <a:r>
              <a:rPr lang="hu-HU" dirty="0"/>
              <a:t>célok </a:t>
            </a:r>
            <a:r>
              <a:rPr lang="hu-HU" dirty="0" smtClean="0"/>
              <a:t>elérésére</a:t>
            </a:r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7529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b="1" dirty="0" smtClean="0">
                <a:solidFill>
                  <a:schemeClr val="bg1"/>
                </a:solidFill>
              </a:rPr>
              <a:t>Munkakörülmények javítása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5616" y="2204864"/>
            <a:ext cx="6984776" cy="3921299"/>
          </a:xfrm>
        </p:spPr>
        <p:txBody>
          <a:bodyPr/>
          <a:lstStyle/>
          <a:p>
            <a:r>
              <a:rPr lang="hu-HU" dirty="0"/>
              <a:t>Skill laborok fejlesztése 16 oktató kórházban és 3 orvos- és egészségtudományi képzést folytató </a:t>
            </a:r>
            <a:r>
              <a:rPr lang="hu-HU" dirty="0" smtClean="0"/>
              <a:t>egyetemen</a:t>
            </a:r>
          </a:p>
          <a:p>
            <a:r>
              <a:rPr lang="hu-HU" dirty="0"/>
              <a:t>Ápolási eszközpark fejlesztése közel 70 kórházban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37640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39552" y="332656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 smtClean="0">
                <a:solidFill>
                  <a:schemeClr val="bg1"/>
                </a:solidFill>
              </a:rPr>
              <a:t>Felzárkóztató képzés</a:t>
            </a:r>
            <a:endParaRPr lang="hu-HU" sz="2800" b="1" dirty="0">
              <a:solidFill>
                <a:schemeClr val="bg1"/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539552" y="1700808"/>
            <a:ext cx="82089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Felzárkóztató ápolói egészségügyi szakképzési program - EFOP-3.8.1-14-2015-00001:</a:t>
            </a:r>
          </a:p>
          <a:p>
            <a:pPr marL="804863" indent="-263525">
              <a:buFontTx/>
              <a:buChar char="-"/>
            </a:pPr>
            <a:r>
              <a:rPr lang="hu-HU" b="1" dirty="0"/>
              <a:t>C</a:t>
            </a:r>
            <a:r>
              <a:rPr lang="hu-HU" b="1" dirty="0" smtClean="0"/>
              <a:t>élcsoport: </a:t>
            </a:r>
            <a:r>
              <a:rPr lang="hu-HU" dirty="0" smtClean="0"/>
              <a:t>OKJ </a:t>
            </a:r>
            <a:r>
              <a:rPr lang="hu-HU" dirty="0"/>
              <a:t>előtti szakképesítéssel és alacsonyabb szintű OKJ </a:t>
            </a:r>
            <a:r>
              <a:rPr lang="hu-HU" dirty="0" smtClean="0"/>
              <a:t>			szakképesítéssel rendelkező szakdolgozók</a:t>
            </a:r>
          </a:p>
          <a:p>
            <a:pPr marL="804863" indent="-263525">
              <a:buFontTx/>
              <a:buChar char="-"/>
            </a:pPr>
            <a:r>
              <a:rPr lang="hu-HU" b="1" dirty="0" smtClean="0"/>
              <a:t>Bevont intézményi kör</a:t>
            </a:r>
            <a:r>
              <a:rPr lang="hu-HU" dirty="0" smtClean="0"/>
              <a:t>: </a:t>
            </a:r>
            <a:r>
              <a:rPr lang="hu-HU" dirty="0" smtClean="0">
                <a:cs typeface="Arial" panose="020B0604020202020204" pitchFamily="34" charset="0"/>
              </a:rPr>
              <a:t>52 OKFŐ fenntartású egészségügyi intézmény, 3 egyetemi és 14 mentőszolgálati </a:t>
            </a:r>
            <a:r>
              <a:rPr lang="hu-HU" dirty="0">
                <a:cs typeface="Arial" panose="020B0604020202020204" pitchFamily="34" charset="0"/>
              </a:rPr>
              <a:t>helyszín</a:t>
            </a:r>
            <a:endParaRPr lang="hu-HU" dirty="0" smtClean="0">
              <a:cs typeface="Arial" panose="020B0604020202020204" pitchFamily="34" charset="0"/>
            </a:endParaRPr>
          </a:p>
          <a:p>
            <a:pPr marL="827088" indent="-285750">
              <a:buFontTx/>
              <a:buChar char="-"/>
            </a:pPr>
            <a:r>
              <a:rPr lang="hu-HU" b="1" dirty="0" smtClean="0"/>
              <a:t>Időtartam:</a:t>
            </a:r>
            <a:r>
              <a:rPr lang="hu-HU" dirty="0" smtClean="0"/>
              <a:t> 2016-2018.</a:t>
            </a:r>
          </a:p>
          <a:p>
            <a:pPr marL="827088" indent="-285750">
              <a:buFontTx/>
              <a:buChar char="-"/>
            </a:pPr>
            <a:r>
              <a:rPr lang="hu-HU" b="1" dirty="0" smtClean="0"/>
              <a:t>Megszerezhető szakképesítések: </a:t>
            </a:r>
            <a:r>
              <a:rPr lang="hu-HU" dirty="0" smtClean="0"/>
              <a:t>Gyakorló </a:t>
            </a:r>
            <a:r>
              <a:rPr lang="hu-HU" dirty="0"/>
              <a:t>ápoló, Ápoló, Gyakorló </a:t>
            </a:r>
            <a:r>
              <a:rPr lang="hu-HU" dirty="0" smtClean="0"/>
              <a:t>			csecsemő- </a:t>
            </a:r>
            <a:r>
              <a:rPr lang="hu-HU" dirty="0"/>
              <a:t>és gyermekápoló, Csecsemő- és gyermekápoló, </a:t>
            </a:r>
            <a:r>
              <a:rPr lang="hu-HU" dirty="0" smtClean="0"/>
              <a:t>			Mentőápoló</a:t>
            </a:r>
          </a:p>
          <a:p>
            <a:pPr marL="827088" indent="-285750">
              <a:buFontTx/>
              <a:buChar char="-"/>
            </a:pPr>
            <a:r>
              <a:rPr lang="hu-HU" b="1" dirty="0" smtClean="0"/>
              <a:t>Térítésmentes</a:t>
            </a:r>
          </a:p>
          <a:p>
            <a:pPr marL="827088" indent="-285750">
              <a:buFontTx/>
              <a:buChar char="-"/>
            </a:pPr>
            <a:r>
              <a:rPr lang="hu-HU" b="1" dirty="0" smtClean="0"/>
              <a:t>Ösztöndíj</a:t>
            </a:r>
            <a:endParaRPr lang="hu-HU" dirty="0" smtClean="0"/>
          </a:p>
          <a:p>
            <a:pPr marL="827088" indent="-285750">
              <a:buFontTx/>
              <a:buChar char="-"/>
            </a:pPr>
            <a:r>
              <a:rPr lang="hu-HU" b="1" dirty="0" smtClean="0"/>
              <a:t>Vállalt kötelezettség:</a:t>
            </a:r>
          </a:p>
          <a:p>
            <a:pPr marL="1014413" lvl="1" indent="-285750">
              <a:buFont typeface="Arial" panose="020B0604020202020204" pitchFamily="34" charset="0"/>
              <a:buChar char="•"/>
            </a:pPr>
            <a:r>
              <a:rPr lang="hu-HU" dirty="0"/>
              <a:t>a</a:t>
            </a:r>
            <a:r>
              <a:rPr lang="hu-HU" dirty="0" smtClean="0"/>
              <a:t> munkáltató a </a:t>
            </a:r>
            <a:r>
              <a:rPr lang="hu-HU" dirty="0"/>
              <a:t>megszerzett képesítésnek megfelelő munkakörben </a:t>
            </a:r>
            <a:r>
              <a:rPr lang="hu-HU" dirty="0" smtClean="0"/>
              <a:t>foglalkoztatja a szakdolgozót</a:t>
            </a:r>
          </a:p>
          <a:p>
            <a:pPr marL="1014413" lvl="1" indent="-285750">
              <a:buFont typeface="Arial" panose="020B0604020202020204" pitchFamily="34" charset="0"/>
              <a:buChar char="•"/>
            </a:pPr>
            <a:r>
              <a:rPr lang="hu-HU" dirty="0" smtClean="0"/>
              <a:t>a </a:t>
            </a:r>
            <a:r>
              <a:rPr lang="hu-HU" dirty="0"/>
              <a:t>képzésen résztvevő szakdolgozó </a:t>
            </a:r>
            <a:r>
              <a:rPr lang="hu-HU" dirty="0" smtClean="0"/>
              <a:t>az </a:t>
            </a:r>
            <a:r>
              <a:rPr lang="hu-HU" dirty="0"/>
              <a:t>őt delegáló intézményben legalább a képzés időtartamával megegyező ideig </a:t>
            </a:r>
            <a:r>
              <a:rPr lang="hu-HU" dirty="0" smtClean="0"/>
              <a:t>munkát végez. 	</a:t>
            </a:r>
          </a:p>
        </p:txBody>
      </p:sp>
    </p:spTree>
    <p:extLst>
      <p:ext uri="{BB962C8B-B14F-4D97-AF65-F5344CB8AC3E}">
        <p14:creationId xmlns:p14="http://schemas.microsoft.com/office/powerpoint/2010/main" val="51619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altLang="hu-HU" sz="2700" b="1" dirty="0">
                <a:solidFill>
                  <a:schemeClr val="bg1"/>
                </a:solidFill>
                <a:latin typeface="Arial" charset="0"/>
                <a:cs typeface="Arial" charset="0"/>
              </a:rPr>
              <a:t>Szakdolgozók jövedelmi helyzetét javító intézkedések</a:t>
            </a:r>
            <a:r>
              <a:rPr lang="hu-HU" altLang="hu-HU" b="1" dirty="0">
                <a:solidFill>
                  <a:schemeClr val="bg1"/>
                </a:solidFill>
                <a:latin typeface="Arial" charset="0"/>
                <a:cs typeface="Arial" charset="0"/>
              </a:rPr>
              <a:t/>
            </a:r>
            <a:br>
              <a:rPr lang="hu-HU" altLang="hu-HU" b="1" dirty="0">
                <a:solidFill>
                  <a:schemeClr val="bg1"/>
                </a:solidFill>
                <a:latin typeface="Arial" charset="0"/>
                <a:cs typeface="Arial" charset="0"/>
              </a:rPr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600200"/>
            <a:ext cx="7920880" cy="4525963"/>
          </a:xfrm>
        </p:spPr>
        <p:txBody>
          <a:bodyPr>
            <a:normAutofit/>
          </a:bodyPr>
          <a:lstStyle/>
          <a:p>
            <a:r>
              <a:rPr lang="hu-HU" dirty="0"/>
              <a:t>Béremelési intézkedések</a:t>
            </a:r>
            <a:r>
              <a:rPr lang="hu-HU" dirty="0" smtClean="0"/>
              <a:t>:</a:t>
            </a:r>
          </a:p>
          <a:p>
            <a:pPr lvl="1"/>
            <a:r>
              <a:rPr lang="hu-HU" dirty="0" smtClean="0"/>
              <a:t>2012-től </a:t>
            </a:r>
            <a:r>
              <a:rPr lang="hu-HU" dirty="0"/>
              <a:t>kerültek bevezetésre</a:t>
            </a:r>
            <a:endParaRPr lang="hu-HU" dirty="0" smtClean="0"/>
          </a:p>
          <a:p>
            <a:pPr lvl="1"/>
            <a:r>
              <a:rPr lang="hu-HU" dirty="0" smtClean="0"/>
              <a:t>2016-tól </a:t>
            </a:r>
            <a:r>
              <a:rPr lang="hu-HU" dirty="0"/>
              <a:t>több évet érintő, jogszabályban rögzített béremelési </a:t>
            </a:r>
            <a:r>
              <a:rPr lang="hu-HU" dirty="0" smtClean="0"/>
              <a:t>program </a:t>
            </a:r>
          </a:p>
          <a:p>
            <a:r>
              <a:rPr lang="hu-HU" dirty="0" smtClean="0"/>
              <a:t>Ösztöndíjak</a:t>
            </a:r>
            <a:r>
              <a:rPr lang="hu-HU" dirty="0"/>
              <a:t>: </a:t>
            </a:r>
            <a:endParaRPr lang="hu-HU" dirty="0" smtClean="0"/>
          </a:p>
          <a:p>
            <a:pPr lvl="1"/>
            <a:r>
              <a:rPr lang="hu-HU" dirty="0"/>
              <a:t>az egészségügyi pályaválasztás, illetve valamely specializáción történő továbbtanulás </a:t>
            </a:r>
            <a:r>
              <a:rPr lang="hu-HU" dirty="0" smtClean="0"/>
              <a:t>támogatása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3811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39552" y="260648"/>
            <a:ext cx="8424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>
                <a:solidFill>
                  <a:schemeClr val="bg1"/>
                </a:solidFill>
              </a:rPr>
              <a:t>Ösztöndíjak az egészségügyi felsőoktatási képzésekhez kapcsolódóan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539552" y="1556792"/>
            <a:ext cx="820891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AutoNum type="romanUcPeriod"/>
            </a:pPr>
            <a:r>
              <a:rPr lang="hu-HU" b="1" dirty="0" smtClean="0"/>
              <a:t>Bsc Ösztöndíj</a:t>
            </a:r>
          </a:p>
          <a:p>
            <a:r>
              <a:rPr lang="hu-HU" dirty="0" smtClean="0"/>
              <a:t>	- </a:t>
            </a:r>
            <a:r>
              <a:rPr lang="hu-HU" b="1" dirty="0" smtClean="0"/>
              <a:t>Célcsoport:</a:t>
            </a:r>
            <a:r>
              <a:rPr lang="hu-HU" dirty="0" smtClean="0"/>
              <a:t> egészségügy területén egyes BSc képzésben résztvevő 			hallgatók 	(ápoló, mentőtiszt és védőnő)</a:t>
            </a:r>
          </a:p>
          <a:p>
            <a:r>
              <a:rPr lang="hu-HU" dirty="0"/>
              <a:t>	</a:t>
            </a:r>
            <a:r>
              <a:rPr lang="hu-HU" dirty="0" smtClean="0"/>
              <a:t>- </a:t>
            </a:r>
            <a:r>
              <a:rPr lang="hu-HU" b="1" dirty="0" smtClean="0"/>
              <a:t>Ösztöndíj program indulási éve: </a:t>
            </a:r>
            <a:r>
              <a:rPr lang="hu-HU" dirty="0" smtClean="0"/>
              <a:t>2018</a:t>
            </a:r>
          </a:p>
          <a:p>
            <a:r>
              <a:rPr lang="hu-HU" dirty="0"/>
              <a:t>	</a:t>
            </a:r>
            <a:r>
              <a:rPr lang="hu-HU" dirty="0" smtClean="0"/>
              <a:t>- </a:t>
            </a:r>
            <a:r>
              <a:rPr lang="hu-HU" b="1" dirty="0"/>
              <a:t>Résztvevők száma: </a:t>
            </a:r>
            <a:r>
              <a:rPr lang="hu-HU" dirty="0"/>
              <a:t>3055 fő </a:t>
            </a:r>
            <a:endParaRPr lang="hu-HU" dirty="0" smtClean="0"/>
          </a:p>
          <a:p>
            <a:r>
              <a:rPr lang="hu-HU" dirty="0" smtClean="0"/>
              <a:t>	- </a:t>
            </a:r>
            <a:r>
              <a:rPr lang="hu-HU" b="1" dirty="0" smtClean="0"/>
              <a:t>Összege: </a:t>
            </a:r>
            <a:r>
              <a:rPr lang="hu-HU" dirty="0" smtClean="0"/>
              <a:t>320.000,-Ft/félév</a:t>
            </a:r>
            <a:endParaRPr lang="hu-HU" b="1" dirty="0"/>
          </a:p>
          <a:p>
            <a:r>
              <a:rPr lang="hu-HU" dirty="0" smtClean="0"/>
              <a:t>	</a:t>
            </a:r>
            <a:endParaRPr lang="hu-HU" dirty="0"/>
          </a:p>
          <a:p>
            <a:r>
              <a:rPr lang="hu-HU" b="1" dirty="0" smtClean="0"/>
              <a:t>II. Michalicza </a:t>
            </a:r>
            <a:r>
              <a:rPr lang="hu-HU" b="1" dirty="0"/>
              <a:t>Ösztöndíj </a:t>
            </a:r>
            <a:r>
              <a:rPr lang="hu-HU" b="1" dirty="0" smtClean="0"/>
              <a:t>Program:</a:t>
            </a:r>
          </a:p>
          <a:p>
            <a:r>
              <a:rPr lang="hu-HU" b="1" dirty="0" smtClean="0"/>
              <a:t>	</a:t>
            </a:r>
            <a:r>
              <a:rPr lang="hu-HU" dirty="0" smtClean="0"/>
              <a:t>-</a:t>
            </a:r>
            <a:r>
              <a:rPr lang="hu-HU" b="1" dirty="0" smtClean="0"/>
              <a:t> Célcsoport</a:t>
            </a:r>
            <a:r>
              <a:rPr lang="hu-HU" b="1" dirty="0"/>
              <a:t>:</a:t>
            </a:r>
            <a:r>
              <a:rPr lang="hu-HU" dirty="0"/>
              <a:t> </a:t>
            </a:r>
            <a:r>
              <a:rPr lang="hu-HU" dirty="0" smtClean="0"/>
              <a:t>ápolás MSc </a:t>
            </a:r>
            <a:r>
              <a:rPr lang="hu-HU" dirty="0"/>
              <a:t>képzésben résztvevő hallgatók 	</a:t>
            </a:r>
            <a:endParaRPr lang="hu-HU" dirty="0" smtClean="0"/>
          </a:p>
          <a:p>
            <a:r>
              <a:rPr lang="hu-HU" dirty="0"/>
              <a:t>	</a:t>
            </a:r>
            <a:r>
              <a:rPr lang="hu-HU" dirty="0" smtClean="0"/>
              <a:t>- </a:t>
            </a:r>
            <a:r>
              <a:rPr lang="hu-HU" b="1" dirty="0" smtClean="0"/>
              <a:t>Ösztöndíj program indulási éve: </a:t>
            </a:r>
            <a:r>
              <a:rPr lang="hu-HU" dirty="0" smtClean="0"/>
              <a:t>2017</a:t>
            </a:r>
            <a:endParaRPr lang="hu-HU" dirty="0"/>
          </a:p>
          <a:p>
            <a:r>
              <a:rPr lang="hu-HU" dirty="0"/>
              <a:t>	- </a:t>
            </a:r>
            <a:r>
              <a:rPr lang="hu-HU" b="1" dirty="0"/>
              <a:t>Résztvevők száma: </a:t>
            </a:r>
            <a:r>
              <a:rPr lang="hu-HU" dirty="0"/>
              <a:t>379</a:t>
            </a:r>
            <a:r>
              <a:rPr lang="hu-HU" dirty="0" smtClean="0"/>
              <a:t> </a:t>
            </a:r>
            <a:r>
              <a:rPr lang="hu-HU" dirty="0"/>
              <a:t>fő </a:t>
            </a:r>
          </a:p>
          <a:p>
            <a:r>
              <a:rPr lang="hu-HU" dirty="0"/>
              <a:t>	- </a:t>
            </a:r>
            <a:r>
              <a:rPr lang="hu-HU" b="1" dirty="0"/>
              <a:t>Összege</a:t>
            </a:r>
            <a:r>
              <a:rPr lang="hu-HU" b="1" dirty="0" smtClean="0"/>
              <a:t>:</a:t>
            </a:r>
            <a:r>
              <a:rPr lang="hu-HU" dirty="0" smtClean="0"/>
              <a:t> 320.000-640.000,-Ft/félév</a:t>
            </a:r>
            <a:endParaRPr lang="hu-HU" b="1" dirty="0"/>
          </a:p>
          <a:p>
            <a:endParaRPr lang="hu-HU" dirty="0"/>
          </a:p>
          <a:p>
            <a:r>
              <a:rPr lang="hu-HU" b="1" dirty="0" smtClean="0"/>
              <a:t>Vállalt </a:t>
            </a:r>
            <a:r>
              <a:rPr lang="hu-HU" b="1" dirty="0"/>
              <a:t>kötelezettség: </a:t>
            </a:r>
            <a:r>
              <a:rPr lang="hu-HU" dirty="0"/>
              <a:t>a szakképesítés megszerzését követően legalább 2 év 		munkavégzés a szakképesítésnek megfelelő munkakörben, hazai 		közfinanszírozott egészségügyi szolgáltatónál.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5713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539552" y="332656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 smtClean="0">
                <a:solidFill>
                  <a:schemeClr val="bg1"/>
                </a:solidFill>
              </a:rPr>
              <a:t>Ösztöndíjak a </a:t>
            </a:r>
            <a:r>
              <a:rPr lang="hu-HU" sz="2800" b="1" dirty="0">
                <a:solidFill>
                  <a:schemeClr val="bg1"/>
                </a:solidFill>
              </a:rPr>
              <a:t>középfokú szakképzéshez </a:t>
            </a:r>
            <a:r>
              <a:rPr lang="hu-HU" sz="2800" b="1" dirty="0" smtClean="0">
                <a:solidFill>
                  <a:schemeClr val="bg1"/>
                </a:solidFill>
              </a:rPr>
              <a:t>kapcsolódóan I.</a:t>
            </a:r>
            <a:endParaRPr lang="hu-HU" sz="2800" b="1" dirty="0">
              <a:solidFill>
                <a:schemeClr val="bg1"/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539552" y="1484784"/>
            <a:ext cx="81369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/>
            <a:r>
              <a:rPr lang="hu-HU" b="1" dirty="0"/>
              <a:t>Szabóky Adolf Szakképzési Ösztöndíj </a:t>
            </a:r>
            <a:r>
              <a:rPr lang="hu-HU" b="1" dirty="0" smtClean="0"/>
              <a:t>2016-2021. között</a:t>
            </a:r>
          </a:p>
          <a:p>
            <a:pPr marL="271463" indent="-271463"/>
            <a:endParaRPr lang="hu-HU" b="1" dirty="0" smtClean="0"/>
          </a:p>
          <a:p>
            <a:pPr marL="271463" indent="-271463"/>
            <a:r>
              <a:rPr lang="hu-HU" b="1" dirty="0" smtClean="0"/>
              <a:t>Ösztöndíj az első szakma megszerzéséhez a </a:t>
            </a:r>
            <a:r>
              <a:rPr lang="hu-HU" b="1" dirty="0"/>
              <a:t>szakképzésről szóló 2019. évi LXXX törvény </a:t>
            </a:r>
            <a:r>
              <a:rPr lang="hu-HU" b="1" dirty="0" smtClean="0"/>
              <a:t>alapján</a:t>
            </a:r>
          </a:p>
          <a:p>
            <a:pPr marL="271463" indent="-271463"/>
            <a:endParaRPr lang="hu-HU" b="1" dirty="0"/>
          </a:p>
          <a:p>
            <a:pPr marL="285750" indent="-285750">
              <a:buFontTx/>
              <a:buChar char="-"/>
            </a:pPr>
            <a:r>
              <a:rPr lang="hu-HU" b="1" dirty="0"/>
              <a:t>C</a:t>
            </a:r>
            <a:r>
              <a:rPr lang="hu-HU" b="1" dirty="0" smtClean="0"/>
              <a:t>élcsoport</a:t>
            </a:r>
            <a:r>
              <a:rPr lang="hu-HU" b="1" dirty="0"/>
              <a:t>:</a:t>
            </a:r>
            <a:r>
              <a:rPr lang="hu-HU" dirty="0"/>
              <a:t> a szakképző intézmény nappali rendszerű </a:t>
            </a:r>
            <a:r>
              <a:rPr lang="hu-HU" dirty="0" smtClean="0"/>
              <a:t>szakmai oktatásában térítés 		nélküli részvételre jogosult, tanulói </a:t>
            </a:r>
            <a:r>
              <a:rPr lang="hu-HU" dirty="0"/>
              <a:t>jogviszonyban </a:t>
            </a:r>
            <a:r>
              <a:rPr lang="hu-HU" dirty="0" smtClean="0"/>
              <a:t>álló tanulók</a:t>
            </a:r>
          </a:p>
          <a:p>
            <a:endParaRPr lang="hu-HU" dirty="0" smtClean="0"/>
          </a:p>
          <a:p>
            <a:pPr marL="285750" indent="-285750">
              <a:buFontTx/>
              <a:buChar char="-"/>
            </a:pPr>
            <a:r>
              <a:rPr lang="hu-HU" b="1" dirty="0" smtClean="0"/>
              <a:t>Összege: </a:t>
            </a:r>
            <a:r>
              <a:rPr lang="hu-HU" dirty="0"/>
              <a:t>tanulmányi eredménytől függően 8-58 </a:t>
            </a:r>
            <a:r>
              <a:rPr lang="hu-HU" dirty="0" smtClean="0"/>
              <a:t>000,- </a:t>
            </a:r>
            <a:r>
              <a:rPr lang="hu-HU" dirty="0"/>
              <a:t>Ft </a:t>
            </a:r>
            <a:endParaRPr lang="hu-HU" dirty="0" smtClean="0"/>
          </a:p>
          <a:p>
            <a:endParaRPr lang="hu-HU" dirty="0" smtClean="0"/>
          </a:p>
          <a:p>
            <a:pPr marL="285750" indent="-285750">
              <a:buFontTx/>
              <a:buChar char="-"/>
            </a:pPr>
            <a:r>
              <a:rPr lang="hu-HU" b="1" dirty="0" smtClean="0"/>
              <a:t>Folyósítás időtartama: </a:t>
            </a:r>
            <a:r>
              <a:rPr lang="hu-HU" dirty="0" smtClean="0"/>
              <a:t>a </a:t>
            </a:r>
            <a:r>
              <a:rPr lang="hu-HU" dirty="0"/>
              <a:t>szakmai oktatásnak a szakmajegyzékben meghatározott </a:t>
            </a:r>
            <a:r>
              <a:rPr lang="hu-HU" dirty="0" smtClean="0"/>
              <a:t>			tartama</a:t>
            </a:r>
          </a:p>
          <a:p>
            <a:endParaRPr lang="hu-HU" dirty="0" smtClean="0"/>
          </a:p>
          <a:p>
            <a:pPr marL="271463" indent="-271463">
              <a:buFontTx/>
              <a:buChar char="-"/>
            </a:pPr>
            <a:r>
              <a:rPr lang="hu-HU" b="1" dirty="0" smtClean="0"/>
              <a:t>Vállalt kötelezettség</a:t>
            </a:r>
            <a:r>
              <a:rPr lang="hu-HU" b="1" dirty="0"/>
              <a:t>: </a:t>
            </a:r>
            <a:endParaRPr lang="hu-HU" b="1" dirty="0" smtClean="0"/>
          </a:p>
          <a:p>
            <a:pPr marL="728663" lvl="1" indent="-271463">
              <a:buFontTx/>
              <a:buChar char="-"/>
            </a:pPr>
            <a:r>
              <a:rPr lang="hu-HU" dirty="0" smtClean="0"/>
              <a:t>tanulói jogviszony fenntartása, tanulmányok eredményes folytatása</a:t>
            </a:r>
            <a:r>
              <a:rPr lang="hu-HU" b="1" dirty="0" smtClean="0"/>
              <a:t> </a:t>
            </a:r>
          </a:p>
          <a:p>
            <a:pPr marL="728663" lvl="1" indent="-271463">
              <a:buFontTx/>
              <a:buChar char="-"/>
            </a:pPr>
            <a:r>
              <a:rPr lang="hu-HU" dirty="0" smtClean="0"/>
              <a:t>nem </a:t>
            </a:r>
            <a:r>
              <a:rPr lang="hu-HU" dirty="0"/>
              <a:t>kapcsolódik hozzá az állami/közfinanszírozott </a:t>
            </a:r>
            <a:r>
              <a:rPr lang="hu-HU" dirty="0" smtClean="0"/>
              <a:t>			egészségügyi </a:t>
            </a:r>
            <a:r>
              <a:rPr lang="hu-HU" dirty="0"/>
              <a:t>szolgáltatónál való elhelyezkedés vállalása</a:t>
            </a:r>
          </a:p>
        </p:txBody>
      </p:sp>
    </p:spTree>
    <p:extLst>
      <p:ext uri="{BB962C8B-B14F-4D97-AF65-F5344CB8AC3E}">
        <p14:creationId xmlns:p14="http://schemas.microsoft.com/office/powerpoint/2010/main" val="300786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39552" y="332656"/>
            <a:ext cx="8424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 smtClean="0">
                <a:solidFill>
                  <a:schemeClr val="bg1"/>
                </a:solidFill>
              </a:rPr>
              <a:t>Ösztöndíjak a </a:t>
            </a:r>
            <a:r>
              <a:rPr lang="hu-HU" sz="2800" b="1" dirty="0">
                <a:solidFill>
                  <a:schemeClr val="bg1"/>
                </a:solidFill>
              </a:rPr>
              <a:t>középfokú szakképzéshez </a:t>
            </a:r>
            <a:r>
              <a:rPr lang="hu-HU" sz="2800" b="1" dirty="0" smtClean="0">
                <a:solidFill>
                  <a:schemeClr val="bg1"/>
                </a:solidFill>
              </a:rPr>
              <a:t>kapcsolódóan II.</a:t>
            </a:r>
            <a:endParaRPr lang="hu-HU" sz="2800" b="1" dirty="0">
              <a:solidFill>
                <a:schemeClr val="bg1"/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395536" y="1484784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Ápoló </a:t>
            </a:r>
            <a:r>
              <a:rPr lang="hu-HU" b="1" dirty="0"/>
              <a:t>tanulók részére pályaválasztást támogató ösztöndíjas program </a:t>
            </a:r>
            <a:r>
              <a:rPr lang="hu-HU" b="1" dirty="0" smtClean="0"/>
              <a:t>- EFOP-1.10.1-VEKOP-16</a:t>
            </a:r>
          </a:p>
          <a:p>
            <a:endParaRPr lang="hu-HU" b="1" dirty="0" smtClean="0"/>
          </a:p>
          <a:p>
            <a:pPr marL="742950" lvl="1" indent="-285750">
              <a:buFontTx/>
              <a:buChar char="-"/>
            </a:pPr>
            <a:r>
              <a:rPr lang="hu-HU" b="1" dirty="0" smtClean="0"/>
              <a:t>Célcsoport</a:t>
            </a:r>
            <a:r>
              <a:rPr lang="hu-HU" b="1" dirty="0"/>
              <a:t>:</a:t>
            </a:r>
            <a:r>
              <a:rPr lang="hu-HU" dirty="0"/>
              <a:t> egészségügyi </a:t>
            </a:r>
            <a:r>
              <a:rPr lang="hu-HU" dirty="0" smtClean="0"/>
              <a:t>területen </a:t>
            </a:r>
            <a:r>
              <a:rPr lang="hu-HU" dirty="0"/>
              <a:t>iskolarendszerű nappali és esti </a:t>
            </a:r>
            <a:r>
              <a:rPr lang="hu-HU" dirty="0" smtClean="0"/>
              <a:t>képzésre 		járó tanulók </a:t>
            </a:r>
          </a:p>
          <a:p>
            <a:pPr lvl="1"/>
            <a:endParaRPr lang="hu-HU" dirty="0" smtClean="0"/>
          </a:p>
          <a:p>
            <a:pPr marL="827088" indent="-285750">
              <a:buFontTx/>
              <a:buChar char="-"/>
            </a:pPr>
            <a:r>
              <a:rPr lang="hu-HU" b="1" dirty="0"/>
              <a:t>Időtartam:</a:t>
            </a:r>
            <a:r>
              <a:rPr lang="hu-HU" dirty="0"/>
              <a:t> </a:t>
            </a:r>
            <a:r>
              <a:rPr lang="hu-HU" dirty="0" smtClean="0"/>
              <a:t>2017-2022.</a:t>
            </a:r>
          </a:p>
          <a:p>
            <a:pPr marL="827088" indent="-285750">
              <a:buFontTx/>
              <a:buChar char="-"/>
            </a:pPr>
            <a:endParaRPr lang="hu-HU" dirty="0" smtClean="0"/>
          </a:p>
          <a:p>
            <a:pPr marL="827088" indent="-285750">
              <a:buFontTx/>
              <a:buChar char="-"/>
            </a:pPr>
            <a:r>
              <a:rPr lang="hu-HU" b="1" dirty="0"/>
              <a:t>Összege: </a:t>
            </a:r>
            <a:r>
              <a:rPr lang="hu-HU" dirty="0" smtClean="0"/>
              <a:t>3,01 </a:t>
            </a:r>
            <a:r>
              <a:rPr lang="hu-HU" dirty="0"/>
              <a:t>tanulmányi átlagtól egységesen havonta nettó </a:t>
            </a:r>
            <a:r>
              <a:rPr lang="hu-HU" dirty="0" smtClean="0"/>
              <a:t>40.000,-Ft</a:t>
            </a:r>
          </a:p>
          <a:p>
            <a:pPr marL="541338"/>
            <a:endParaRPr lang="hu-HU" dirty="0"/>
          </a:p>
          <a:p>
            <a:pPr marL="827088" indent="-285750">
              <a:buFontTx/>
              <a:buChar char="-"/>
            </a:pPr>
            <a:r>
              <a:rPr lang="hu-HU" b="1" dirty="0" smtClean="0"/>
              <a:t>Ösztöndíjban részesültek </a:t>
            </a:r>
            <a:r>
              <a:rPr lang="hu-HU" b="1" dirty="0"/>
              <a:t>száma: </a:t>
            </a:r>
            <a:r>
              <a:rPr lang="hu-HU" dirty="0"/>
              <a:t>3214 fő </a:t>
            </a:r>
            <a:endParaRPr lang="hu-HU" dirty="0" smtClean="0"/>
          </a:p>
          <a:p>
            <a:pPr marL="541338"/>
            <a:endParaRPr lang="hu-HU" dirty="0"/>
          </a:p>
          <a:p>
            <a:pPr marL="827088" indent="-285750">
              <a:buFontTx/>
              <a:buChar char="-"/>
            </a:pPr>
            <a:r>
              <a:rPr lang="hu-HU" b="1" dirty="0" smtClean="0"/>
              <a:t>Vállalt </a:t>
            </a:r>
            <a:r>
              <a:rPr lang="hu-HU" b="1" dirty="0"/>
              <a:t>kötelezettség</a:t>
            </a:r>
            <a:r>
              <a:rPr lang="hu-HU" b="1" dirty="0" smtClean="0"/>
              <a:t>:</a:t>
            </a:r>
          </a:p>
          <a:p>
            <a:pPr marL="1284288" lvl="1" indent="-285750">
              <a:buFont typeface="Arial" panose="020B0604020202020204" pitchFamily="34" charset="0"/>
              <a:buChar char="•"/>
            </a:pPr>
            <a:r>
              <a:rPr lang="hu-HU" dirty="0"/>
              <a:t>a megszerzett </a:t>
            </a:r>
            <a:r>
              <a:rPr lang="hu-HU" dirty="0" smtClean="0"/>
              <a:t>szakképesítésnek </a:t>
            </a:r>
            <a:r>
              <a:rPr lang="hu-HU" dirty="0"/>
              <a:t>megfelelő munkakörben </a:t>
            </a:r>
            <a:r>
              <a:rPr lang="hu-HU" dirty="0" smtClean="0"/>
              <a:t>hazai </a:t>
            </a:r>
            <a:r>
              <a:rPr lang="hu-HU" dirty="0"/>
              <a:t>közfinanszírozott egészségügyi </a:t>
            </a:r>
            <a:r>
              <a:rPr lang="hu-HU" dirty="0" smtClean="0"/>
              <a:t>szolgáltatónál történő munkavégzés, </a:t>
            </a:r>
            <a:r>
              <a:rPr lang="nn-NO" dirty="0"/>
              <a:t>legalább annyi </a:t>
            </a:r>
            <a:r>
              <a:rPr lang="nn-NO" dirty="0" smtClean="0"/>
              <a:t>ideig</a:t>
            </a:r>
            <a:r>
              <a:rPr lang="hu-HU" dirty="0" smtClean="0"/>
              <a:t>, amennyi </a:t>
            </a:r>
            <a:r>
              <a:rPr lang="hu-HU" dirty="0"/>
              <a:t>ideig </a:t>
            </a:r>
            <a:r>
              <a:rPr lang="hu-HU" dirty="0" smtClean="0"/>
              <a:t>a tanuló az </a:t>
            </a:r>
            <a:r>
              <a:rPr lang="hu-HU" dirty="0"/>
              <a:t>ösztöndíjat </a:t>
            </a:r>
            <a:r>
              <a:rPr lang="hu-HU" dirty="0" smtClean="0"/>
              <a:t>kapta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825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hu-HU" altLang="hu-HU" sz="2400" b="1" dirty="0" smtClean="0">
                <a:solidFill>
                  <a:schemeClr val="bg1"/>
                </a:solidFill>
                <a:latin typeface="Arial" charset="0"/>
              </a:rPr>
              <a:t>Az egészségügyi szakdolgozók létszáma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08512"/>
          </a:xfrm>
        </p:spPr>
        <p:txBody>
          <a:bodyPr>
            <a:normAutofit/>
          </a:bodyPr>
          <a:lstStyle/>
          <a:p>
            <a:pPr>
              <a:defRPr/>
            </a:pPr>
            <a:endParaRPr lang="hu-H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hu-HU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Alapnyilvántartás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269 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035 </a:t>
            </a:r>
            <a:r>
              <a:rPr lang="hu-HU" sz="24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fő 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(65 év alatt kb: 228 000 fő)</a:t>
            </a:r>
          </a:p>
          <a:p>
            <a:pPr marL="0" indent="0">
              <a:buFontTx/>
              <a:buNone/>
              <a:defRPr/>
            </a:pPr>
            <a:r>
              <a:rPr lang="hu-HU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Működési nyilvántartás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108 955 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fő (2021. december 31.)</a:t>
            </a:r>
          </a:p>
          <a:p>
            <a:pPr marL="485775" lvl="2" indent="0">
              <a:buNone/>
              <a:defRPr/>
            </a:pPr>
            <a:endParaRPr lang="hu-H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2">
              <a:defRPr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Nem a magyar egészségügyi ágazatban dolgozók:</a:t>
            </a:r>
          </a:p>
          <a:p>
            <a:pPr lvl="2">
              <a:buFont typeface="Courier New" pitchFamily="49" charset="0"/>
              <a:buChar char="o"/>
              <a:defRPr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Rokon ágazatban elhelyezkedők (pl.: szociális területen)</a:t>
            </a:r>
          </a:p>
          <a:p>
            <a:pPr lvl="2">
              <a:buFont typeface="Courier New" pitchFamily="49" charset="0"/>
              <a:buChar char="o"/>
              <a:defRPr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Egészségügyi pályát elhagyók</a:t>
            </a:r>
          </a:p>
          <a:p>
            <a:pPr lvl="2">
              <a:buFont typeface="Courier New" pitchFamily="49" charset="0"/>
              <a:buChar char="o"/>
              <a:defRPr/>
            </a:pPr>
            <a:r>
              <a:rPr lang="hu-HU" sz="2000" dirty="0">
                <a:latin typeface="Arial" panose="020B0604020202020204" pitchFamily="34" charset="0"/>
                <a:cs typeface="Arial" panose="020B0604020202020204" pitchFamily="34" charset="0"/>
              </a:rPr>
              <a:t>Nyugdíjasok</a:t>
            </a:r>
          </a:p>
          <a:p>
            <a:pPr lvl="2">
              <a:buFont typeface="Courier New" pitchFamily="49" charset="0"/>
              <a:buChar char="o"/>
              <a:defRPr/>
            </a:pPr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Külföldön munkát vállalók</a:t>
            </a:r>
          </a:p>
          <a:p>
            <a:pPr marL="914400" lvl="2" indent="0">
              <a:buFontTx/>
              <a:buNone/>
              <a:defRPr/>
            </a:pPr>
            <a:endParaRPr lang="hu-HU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FontTx/>
              <a:buNone/>
              <a:defRPr/>
            </a:pPr>
            <a:endParaRPr lang="hu-H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Tx/>
              <a:buNone/>
              <a:defRPr/>
            </a:pPr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33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736A5B24472ED34185FDDDDBF084976A" ma:contentTypeVersion="" ma:contentTypeDescription="Új dokumentum létrehozása." ma:contentTypeScope="" ma:versionID="0dba2f8557625aff265903cf366d3f9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db485cf445407918673187eed66b36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C8E79C4-C37E-43CF-ADCE-D194A2822B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15C0B39-B28C-474C-9A86-478A472D38B0}">
  <ds:schemaRefs>
    <ds:schemaRef ds:uri="http://www.w3.org/XML/1998/namespace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05BD55A-9892-4F67-84C7-7040FDEBDA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2690</TotalTime>
  <Words>861</Words>
  <Application>Microsoft Office PowerPoint</Application>
  <PresentationFormat>Diavetítés a képernyőre (4:3 oldalarány)</PresentationFormat>
  <Paragraphs>397</Paragraphs>
  <Slides>18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23" baseType="lpstr">
      <vt:lpstr>Arial</vt:lpstr>
      <vt:lpstr>Calibri</vt:lpstr>
      <vt:lpstr>Courier New</vt:lpstr>
      <vt:lpstr>Times New Roman</vt:lpstr>
      <vt:lpstr>Office-téma</vt:lpstr>
      <vt:lpstr>PowerPoint bemutató</vt:lpstr>
      <vt:lpstr>Kormányzati célok</vt:lpstr>
      <vt:lpstr>Munkakörülmények javítása</vt:lpstr>
      <vt:lpstr>PowerPoint bemutató</vt:lpstr>
      <vt:lpstr>Szakdolgozók jövedelmi helyzetét javító intézkedések </vt:lpstr>
      <vt:lpstr>PowerPoint bemutató</vt:lpstr>
      <vt:lpstr>PowerPoint bemutató</vt:lpstr>
      <vt:lpstr>PowerPoint bemutató</vt:lpstr>
      <vt:lpstr>Az egészségügyi szakdolgozók létszáma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A szakdolgozók korcsoportos megoszlása a működési nyilvántartásban (2016. és 2021. december 31. napján)</vt:lpstr>
      <vt:lpstr>PowerPoint bemutató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Ellandi</dc:creator>
  <cp:lastModifiedBy>Sáfár Anita</cp:lastModifiedBy>
  <cp:revision>303</cp:revision>
  <cp:lastPrinted>2022-03-09T15:08:57Z</cp:lastPrinted>
  <dcterms:created xsi:type="dcterms:W3CDTF">2014-10-09T08:53:55Z</dcterms:created>
  <dcterms:modified xsi:type="dcterms:W3CDTF">2022-03-23T08:29:13Z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0x010100736A5B24472ED34185FDDDDBF084976A</vt:lpwstr>
  </property>
</Properties>
</file>