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93" r:id="rId6"/>
    <p:sldId id="296" r:id="rId7"/>
    <p:sldId id="289" r:id="rId8"/>
    <p:sldId id="298" r:id="rId9"/>
    <p:sldId id="290" r:id="rId10"/>
    <p:sldId id="308" r:id="rId11"/>
    <p:sldId id="309" r:id="rId12"/>
    <p:sldId id="285" r:id="rId13"/>
    <p:sldId id="286" r:id="rId14"/>
    <p:sldId id="292" r:id="rId15"/>
    <p:sldId id="294" r:id="rId16"/>
    <p:sldId id="310" r:id="rId17"/>
    <p:sldId id="297" r:id="rId18"/>
    <p:sldId id="299" r:id="rId19"/>
    <p:sldId id="316" r:id="rId20"/>
    <p:sldId id="287" r:id="rId21"/>
    <p:sldId id="315" r:id="rId22"/>
    <p:sldId id="312" r:id="rId23"/>
    <p:sldId id="313" r:id="rId24"/>
    <p:sldId id="314" r:id="rId25"/>
    <p:sldId id="307" r:id="rId26"/>
    <p:sldId id="317" r:id="rId27"/>
    <p:sldId id="318" r:id="rId28"/>
    <p:sldId id="319" r:id="rId29"/>
    <p:sldId id="320" r:id="rId30"/>
    <p:sldId id="321" r:id="rId31"/>
    <p:sldId id="258" r:id="rId32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zkó Brigitta" initials="LB" lastIdx="0" clrIdx="0">
    <p:extLst>
      <p:ext uri="{19B8F6BF-5375-455C-9EA6-DF929625EA0E}">
        <p15:presenceInfo xmlns:p15="http://schemas.microsoft.com/office/powerpoint/2012/main" userId="Laczkó Brigitta" providerId="None"/>
      </p:ext>
    </p:extLst>
  </p:cmAuthor>
  <p:cmAuthor id="2" name="Laczkó Brigitta" initials="LB [2]" lastIdx="3" clrIdx="1">
    <p:extLst>
      <p:ext uri="{19B8F6BF-5375-455C-9EA6-DF929625EA0E}">
        <p15:presenceInfo xmlns:p15="http://schemas.microsoft.com/office/powerpoint/2012/main" userId="S-1-5-21-3851509507-2588540352-3427570358-22826" providerId="AD"/>
      </p:ext>
    </p:extLst>
  </p:cmAuthor>
  <p:cmAuthor id="3" name="Sáfár Anita" initials="SA" lastIdx="1" clrIdx="2">
    <p:extLst>
      <p:ext uri="{19B8F6BF-5375-455C-9EA6-DF929625EA0E}">
        <p15:presenceInfo xmlns:p15="http://schemas.microsoft.com/office/powerpoint/2012/main" userId="S-1-5-21-3851509507-2588540352-3427570358-247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434" autoAdjust="0"/>
  </p:normalViewPr>
  <p:slideViewPr>
    <p:cSldViewPr snapToObjects="1">
      <p:cViewPr varScale="1">
        <p:scale>
          <a:sx n="69" d="100"/>
          <a:sy n="69" d="100"/>
        </p:scale>
        <p:origin x="13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283" cy="498295"/>
          </a:xfrm>
          <a:prstGeom prst="rect">
            <a:avLst/>
          </a:prstGeom>
        </p:spPr>
        <p:txBody>
          <a:bodyPr vert="horz" lIns="91297" tIns="45648" rIns="91297" bIns="45648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8295"/>
          </a:xfrm>
          <a:prstGeom prst="rect">
            <a:avLst/>
          </a:prstGeom>
        </p:spPr>
        <p:txBody>
          <a:bodyPr vert="horz" lIns="91297" tIns="45648" rIns="91297" bIns="45648" rtlCol="0"/>
          <a:lstStyle>
            <a:lvl1pPr algn="r">
              <a:defRPr sz="1200"/>
            </a:lvl1pPr>
          </a:lstStyle>
          <a:p>
            <a:fld id="{11D5C4FC-AB72-4C3B-9BEB-EE82C58091F1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2" y="9433107"/>
            <a:ext cx="2944283" cy="498294"/>
          </a:xfrm>
          <a:prstGeom prst="rect">
            <a:avLst/>
          </a:prstGeom>
        </p:spPr>
        <p:txBody>
          <a:bodyPr vert="horz" lIns="91297" tIns="45648" rIns="91297" bIns="45648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297" tIns="45648" rIns="91297" bIns="45648" rtlCol="0" anchor="b"/>
          <a:lstStyle>
            <a:lvl1pPr algn="r">
              <a:defRPr sz="1200"/>
            </a:lvl1pPr>
          </a:lstStyle>
          <a:p>
            <a:fld id="{8C61C5CC-4BDC-4D9C-9FE2-A5CDF83546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3105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6570"/>
          </a:xfrm>
          <a:prstGeom prst="rect">
            <a:avLst/>
          </a:prstGeom>
        </p:spPr>
        <p:txBody>
          <a:bodyPr vert="horz" lIns="91297" tIns="45648" rIns="91297" bIns="45648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297" tIns="45648" rIns="91297" bIns="45648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7" tIns="45648" rIns="91297" bIns="45648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1" y="4717416"/>
            <a:ext cx="5435600" cy="4469130"/>
          </a:xfrm>
          <a:prstGeom prst="rect">
            <a:avLst/>
          </a:prstGeom>
        </p:spPr>
        <p:txBody>
          <a:bodyPr vert="horz" lIns="91297" tIns="45648" rIns="91297" bIns="45648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2" y="9433108"/>
            <a:ext cx="2944283" cy="496570"/>
          </a:xfrm>
          <a:prstGeom prst="rect">
            <a:avLst/>
          </a:prstGeom>
        </p:spPr>
        <p:txBody>
          <a:bodyPr vert="horz" lIns="91297" tIns="45648" rIns="91297" bIns="45648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8645" y="9433108"/>
            <a:ext cx="2944283" cy="496570"/>
          </a:xfrm>
          <a:prstGeom prst="rect">
            <a:avLst/>
          </a:prstGeom>
        </p:spPr>
        <p:txBody>
          <a:bodyPr vert="horz" lIns="91297" tIns="45648" rIns="91297" bIns="45648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8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3839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1856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2933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9686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7262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414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ololeszek.okfo.gov.hu/" TargetMode="External"/><Relationship Id="rId2" Type="http://schemas.openxmlformats.org/officeDocument/2006/relationships/hyperlink" Target="mailto:apololeszek@okfo.gov.h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9760" y="2060848"/>
            <a:ext cx="7770112" cy="3745695"/>
          </a:xfrm>
        </p:spPr>
        <p:txBody>
          <a:bodyPr/>
          <a:lstStyle/>
          <a:p>
            <a:pPr algn="ctr"/>
            <a:r>
              <a:rPr lang="hu-HU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>„Ápoló leszek” ösztöndíjas program </a:t>
            </a:r>
            <a:r>
              <a:rPr lang="hu-HU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bemutatása, eddigi </a:t>
            </a:r>
            <a:r>
              <a:rPr lang="hu-HU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>eredmények 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Laczkó Brigitta</a:t>
            </a:r>
            <a:br>
              <a:rPr lang="hu-HU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projektmenedzser</a:t>
            </a:r>
            <a:br>
              <a:rPr lang="hu-HU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05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105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Sáfár Anita</a:t>
            </a:r>
            <a:br>
              <a:rPr lang="hu-HU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szakmai vezető</a:t>
            </a:r>
            <a:br>
              <a:rPr lang="hu-HU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2022.03.10.</a:t>
            </a:r>
            <a:endParaRPr lang="hu-H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978352" y="357130"/>
            <a:ext cx="4608512" cy="1584176"/>
          </a:xfrm>
          <a:prstGeom prst="roundRect">
            <a:avLst/>
          </a:prstGeom>
          <a:solidFill>
            <a:schemeClr val="bg1"/>
          </a:solidFill>
          <a:ln>
            <a:solidFill>
              <a:srgbClr val="1B5C9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EFOP-1.10.1-VEKOP-16-2016-00001 </a:t>
            </a:r>
          </a:p>
          <a:p>
            <a:pPr algn="ctr"/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„Ápoló tanulók részére pályaválasztást támogató ösztöndíjas program</a:t>
            </a:r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algn="ctr"/>
            <a:r>
              <a:rPr lang="hu-HU" sz="10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ZÁRÓ KONFERENCIA</a:t>
            </a:r>
            <a:endParaRPr lang="hu-H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339770"/>
              </p:ext>
            </p:extLst>
          </p:nvPr>
        </p:nvGraphicFramePr>
        <p:xfrm>
          <a:off x="323528" y="1373583"/>
          <a:ext cx="4392488" cy="53206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53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492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Bács-Kiskun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3,53%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Baranya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163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4,27%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Békés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278</a:t>
                      </a:r>
                      <a:endParaRPr lang="hu-H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7,28%</a:t>
                      </a:r>
                      <a:endParaRPr lang="hu-H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5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Borsod-Abaúj-Zemplén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7,85%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Budapest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466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12,20%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Csongrád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221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5,78%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Fejér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238</a:t>
                      </a:r>
                      <a:endParaRPr lang="hu-H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6,23%</a:t>
                      </a:r>
                      <a:endParaRPr lang="hu-H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Győr-Moson-Sopron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</a:t>
                      </a:r>
                      <a:endParaRPr lang="hu-H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3,79%</a:t>
                      </a:r>
                      <a:endParaRPr lang="hu-H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Hajdú-Bihar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497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13,01%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Heves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  <a:endParaRPr lang="hu-H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2,67%</a:t>
                      </a:r>
                      <a:endParaRPr lang="hu-H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Jász-Nagykun-Szolnok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227</a:t>
                      </a:r>
                      <a:endParaRPr lang="hu-H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5,94%</a:t>
                      </a:r>
                      <a:endParaRPr lang="hu-H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Komárom-Esztergom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  <a:endParaRPr lang="hu-H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1,75%</a:t>
                      </a:r>
                      <a:endParaRPr lang="hu-H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Nógrád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  <a:endParaRPr lang="hu-H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2,59%</a:t>
                      </a:r>
                      <a:endParaRPr lang="hu-H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hu-H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Somogy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</a:t>
                      </a:r>
                      <a:endParaRPr lang="hu-H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2,70%</a:t>
                      </a:r>
                      <a:endParaRPr lang="hu-H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Szabolcs-Szatmár-Bereg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348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9,11%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Tolna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2,25%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2,72%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Veszprém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2,43%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2,36%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Összesen</a:t>
                      </a:r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hu-H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697</a:t>
                      </a:r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100,00%</a:t>
                      </a:r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64401" y="188640"/>
            <a:ext cx="8238811" cy="93610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szerződések megoszlása</a:t>
            </a:r>
            <a:b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megyénként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173114"/>
            <a:ext cx="4425579" cy="36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37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lvl="0" algn="ctr" fontAlgn="base"/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II. Országos mentorhálózat működtetése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3750" y="1240478"/>
            <a:ext cx="8507288" cy="2864296"/>
          </a:xfrm>
        </p:spPr>
        <p:txBody>
          <a:bodyPr>
            <a:normAutofit/>
          </a:bodyPr>
          <a:lstStyle/>
          <a:p>
            <a:pPr algn="just"/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Országos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mentorhálózat 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került létrehozásra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(40 fő részmunkaidős mentor)</a:t>
            </a:r>
          </a:p>
          <a:p>
            <a:pPr algn="just"/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Mentorok részére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pályázati kiírás</a:t>
            </a:r>
          </a:p>
          <a:p>
            <a:pPr algn="just"/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Mentorok 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lehettek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: pedagógusi munkát végzők, szakképző- vagy egészségügyi intézményekben dolgozó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szakemberek</a:t>
            </a:r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13750" y="4220508"/>
            <a:ext cx="58424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Projekt keretében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akkreditált továbbképzés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során mentori tevékenységre jogosító tanúsítványt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szereztek</a:t>
            </a:r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 descr="Z:\03_Beszerzesek_kozbeszerzesek\02_Megvalositasi_idoszak_eljarasai\01_Kepzesszerv\03_Teljesites_kifizetesi_dokumentumok\CD_Melleklet\2017.11.23\20171123_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38" y="3629849"/>
            <a:ext cx="2247900" cy="299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9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lvl="0" algn="ctr" fontAlgn="base"/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Mentori tevékenység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0658" y="1412776"/>
            <a:ext cx="8507288" cy="51845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mentori tevékenység célja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 tanulók pályaválasztásának orientációja az egészségügyi szakmák iránt, a tanulók motiválása a szakképzésben való aktív és eredményes részvételre, a szakképesítés megszerzésére, valamint a megszerzett szakképesítésnek megfelelő munkakörben történő elhelyezkedésre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Főbb tevékenységi elemek:</a:t>
            </a:r>
          </a:p>
          <a:p>
            <a:pPr marL="514350" indent="-514350" algn="just">
              <a:buAutoNum type="arabicPeriod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Toborzás</a:t>
            </a:r>
          </a:p>
          <a:p>
            <a:pPr marL="514350" indent="-514350" algn="just">
              <a:buAutoNum type="arabicPeriod"/>
            </a:pPr>
            <a:r>
              <a:rPr lang="hu-H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Mentorálás</a:t>
            </a:r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Általános feladatok</a:t>
            </a:r>
          </a:p>
          <a:p>
            <a:pPr marL="0" indent="0" algn="just">
              <a:buNone/>
            </a:pP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Egy mentor maximum 80 főt </a:t>
            </a:r>
            <a:r>
              <a:rPr lang="hu-HU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mentorálhatott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egyszerre.</a:t>
            </a:r>
            <a:endParaRPr lang="hu-H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lvl="0" algn="ctr" fontAlgn="base"/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MENTORAINK (40 FŐ) MUNKÁJA - NÉPSZERŰSÍTÉS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3750" y="1556792"/>
            <a:ext cx="857873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A projekt megvalósítási időszakban </a:t>
            </a:r>
            <a:r>
              <a:rPr lang="hu-HU" sz="2800" dirty="0"/>
              <a:t>mentoraink aktív </a:t>
            </a:r>
            <a:r>
              <a:rPr lang="hu-HU" sz="2800" dirty="0" smtClean="0"/>
              <a:t>toborzást, népszerűsítést folytattak:</a:t>
            </a:r>
          </a:p>
          <a:p>
            <a:pPr marL="0" indent="0">
              <a:buNone/>
            </a:pPr>
            <a:r>
              <a:rPr lang="hu-HU" sz="2800" dirty="0" smtClean="0"/>
              <a:t>	</a:t>
            </a:r>
            <a:r>
              <a:rPr lang="hu-HU" sz="2000" dirty="0" smtClean="0"/>
              <a:t> - az </a:t>
            </a:r>
            <a:r>
              <a:rPr lang="hu-HU" sz="2000" dirty="0"/>
              <a:t>ösztöndíj </a:t>
            </a:r>
            <a:r>
              <a:rPr lang="hu-HU" sz="2000" dirty="0" smtClean="0"/>
              <a:t>program népszerűsítése, toborzás</a:t>
            </a:r>
          </a:p>
          <a:p>
            <a:pPr marL="0" indent="0">
              <a:buNone/>
            </a:pPr>
            <a:r>
              <a:rPr lang="hu-HU" sz="2000" dirty="0" smtClean="0"/>
              <a:t>	 - az egészségügyi pálya népszerűsítése</a:t>
            </a:r>
            <a:endParaRPr lang="hu-HU" sz="2000" dirty="0"/>
          </a:p>
          <a:p>
            <a:pPr marL="0" indent="0">
              <a:buNone/>
            </a:pPr>
            <a:r>
              <a:rPr lang="hu-HU" sz="1800" dirty="0" smtClean="0"/>
              <a:t>(plakát </a:t>
            </a:r>
            <a:r>
              <a:rPr lang="hu-HU" sz="1800" dirty="0"/>
              <a:t>kihelyezés, szórólapozás, pályaválasztási rendezvényeken történő részvétel, szakmabemutató, pályaorientációs nap, nyílt nap rendezvényeken történő észvétel) </a:t>
            </a:r>
            <a:endParaRPr lang="hu-HU" sz="1800" dirty="0" smtClean="0"/>
          </a:p>
          <a:p>
            <a:pPr marL="0" indent="0" algn="ctr">
              <a:buNone/>
            </a:pPr>
            <a:r>
              <a:rPr lang="hu-HU" sz="2800" dirty="0" smtClean="0">
                <a:solidFill>
                  <a:srgbClr val="FF0000"/>
                </a:solidFill>
              </a:rPr>
              <a:t>Közel 14 000 </a:t>
            </a:r>
            <a:r>
              <a:rPr lang="hu-HU" sz="2800" dirty="0">
                <a:solidFill>
                  <a:srgbClr val="FF0000"/>
                </a:solidFill>
              </a:rPr>
              <a:t>fő pályaválasztás előtt </a:t>
            </a:r>
            <a:r>
              <a:rPr lang="hu-HU" sz="2800" dirty="0" smtClean="0">
                <a:solidFill>
                  <a:srgbClr val="FF0000"/>
                </a:solidFill>
              </a:rPr>
              <a:t>álló, valamint a </a:t>
            </a:r>
            <a:r>
              <a:rPr lang="hu-HU" sz="2800" dirty="0">
                <a:solidFill>
                  <a:srgbClr val="FF0000"/>
                </a:solidFill>
              </a:rPr>
              <a:t>szakképzésben résztvevő tanulót értek </a:t>
            </a:r>
            <a:r>
              <a:rPr lang="hu-HU" sz="2800" dirty="0" smtClean="0">
                <a:solidFill>
                  <a:srgbClr val="FF0000"/>
                </a:solidFill>
              </a:rPr>
              <a:t>el – havonta több, mint 300 főt</a:t>
            </a:r>
            <a:endParaRPr lang="hu-HU" sz="2800" dirty="0">
              <a:solidFill>
                <a:srgbClr val="FF0000"/>
              </a:solidFill>
            </a:endParaRPr>
          </a:p>
          <a:p>
            <a:pPr marL="0" lvl="0" indent="0" algn="just" fontAlgn="base">
              <a:buNone/>
            </a:pPr>
            <a:r>
              <a:rPr lang="hu-HU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Mentor konzultációs napok – személyes jelenléttel 9 alkalommal, online 3 alkalommal</a:t>
            </a:r>
          </a:p>
        </p:txBody>
      </p:sp>
    </p:spTree>
    <p:extLst>
      <p:ext uri="{BB962C8B-B14F-4D97-AF65-F5344CB8AC3E}">
        <p14:creationId xmlns:p14="http://schemas.microsoft.com/office/powerpoint/2010/main" val="34270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Ösztöndíjprogram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eredményei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44824"/>
            <a:ext cx="8507288" cy="4491703"/>
          </a:xfrm>
        </p:spPr>
        <p:txBody>
          <a:bodyPr>
            <a:normAutofit/>
          </a:bodyPr>
          <a:lstStyle/>
          <a:p>
            <a:pPr algn="just"/>
            <a:r>
              <a:rPr lang="hu-H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3000" dirty="0">
                <a:latin typeface="Calibri" panose="020F0502020204030204" pitchFamily="34" charset="0"/>
                <a:cs typeface="Calibri" panose="020F0502020204030204" pitchFamily="34" charset="0"/>
              </a:rPr>
              <a:t>projekt sikeres megvalósítása érdekében </a:t>
            </a:r>
            <a:r>
              <a:rPr lang="hu-H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73 </a:t>
            </a:r>
            <a:r>
              <a:rPr lang="hu-HU" sz="3000" dirty="0">
                <a:latin typeface="Calibri" panose="020F0502020204030204" pitchFamily="34" charset="0"/>
                <a:cs typeface="Calibri" panose="020F0502020204030204" pitchFamily="34" charset="0"/>
              </a:rPr>
              <a:t>szakképző intézménnyel, valamint a MESZK-kel került megkötésre </a:t>
            </a:r>
            <a:r>
              <a:rPr lang="hu-HU" sz="3000" b="1" dirty="0">
                <a:latin typeface="Calibri" panose="020F0502020204030204" pitchFamily="34" charset="0"/>
                <a:cs typeface="Calibri" panose="020F0502020204030204" pitchFamily="34" charset="0"/>
              </a:rPr>
              <a:t>együttműködési megállapodás</a:t>
            </a:r>
            <a:r>
              <a:rPr lang="hu-HU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hu-H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3000" dirty="0">
                <a:latin typeface="Calibri" panose="020F0502020204030204" pitchFamily="34" charset="0"/>
                <a:cs typeface="Calibri" panose="020F0502020204030204" pitchFamily="34" charset="0"/>
              </a:rPr>
              <a:t>projekt saját </a:t>
            </a:r>
            <a:r>
              <a:rPr lang="hu-HU" sz="3000" b="1" dirty="0">
                <a:latin typeface="Calibri" panose="020F0502020204030204" pitchFamily="34" charset="0"/>
                <a:cs typeface="Calibri" panose="020F0502020204030204" pitchFamily="34" charset="0"/>
              </a:rPr>
              <a:t>honlap</a:t>
            </a:r>
            <a:r>
              <a:rPr lang="hu-HU" sz="3000" dirty="0">
                <a:latin typeface="Calibri" panose="020F0502020204030204" pitchFamily="34" charset="0"/>
                <a:cs typeface="Calibri" panose="020F0502020204030204" pitchFamily="34" charset="0"/>
              </a:rPr>
              <a:t>pal rendelkezik, továbbá kialakításra került egy olyan </a:t>
            </a:r>
            <a:r>
              <a:rPr lang="hu-HU" sz="3000" b="1" dirty="0">
                <a:latin typeface="Calibri" panose="020F0502020204030204" pitchFamily="34" charset="0"/>
                <a:cs typeface="Calibri" panose="020F0502020204030204" pitchFamily="34" charset="0"/>
              </a:rPr>
              <a:t>informatikai rendszer és adatbázis</a:t>
            </a:r>
            <a:r>
              <a:rPr lang="hu-HU" sz="3000" dirty="0">
                <a:latin typeface="Calibri" panose="020F0502020204030204" pitchFamily="34" charset="0"/>
                <a:cs typeface="Calibri" panose="020F0502020204030204" pitchFamily="34" charset="0"/>
              </a:rPr>
              <a:t>, amely alkalmas az ösztöndíjas program </a:t>
            </a:r>
            <a:r>
              <a:rPr lang="hu-H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kezelésére.</a:t>
            </a:r>
          </a:p>
          <a:p>
            <a:pPr algn="just"/>
            <a:r>
              <a:rPr lang="hu-H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sz="3000" dirty="0">
                <a:latin typeface="Calibri" panose="020F0502020204030204" pitchFamily="34" charset="0"/>
                <a:cs typeface="Calibri" panose="020F0502020204030204" pitchFamily="34" charset="0"/>
              </a:rPr>
              <a:t>ösztöndíjasok támogatására a projekt </a:t>
            </a:r>
            <a:r>
              <a:rPr lang="hu-HU" sz="3000" b="1" dirty="0">
                <a:latin typeface="Calibri" panose="020F0502020204030204" pitchFamily="34" charset="0"/>
                <a:cs typeface="Calibri" panose="020F0502020204030204" pitchFamily="34" charset="0"/>
              </a:rPr>
              <a:t>országos mentorhálózat</a:t>
            </a:r>
            <a:r>
              <a:rPr lang="hu-HU" sz="3000" dirty="0">
                <a:latin typeface="Calibri" panose="020F0502020204030204" pitchFamily="34" charset="0"/>
                <a:cs typeface="Calibri" panose="020F0502020204030204" pitchFamily="34" charset="0"/>
              </a:rPr>
              <a:t>ot hozott </a:t>
            </a:r>
            <a:r>
              <a:rPr lang="hu-H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létre.</a:t>
            </a:r>
          </a:p>
        </p:txBody>
      </p:sp>
    </p:spTree>
    <p:extLst>
      <p:ext uri="{BB962C8B-B14F-4D97-AF65-F5344CB8AC3E}">
        <p14:creationId xmlns:p14="http://schemas.microsoft.com/office/powerpoint/2010/main" val="31224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Az ösztöndíjprogramban támogatható szakképesítések köre és a tanulók száma a </a:t>
            </a: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humánerőforrás helyzettel kapcsolatban félévente végzett felmérések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eredményei alapján kerül meghatározásra, törekedve arra, hogy a közfinanszírozott egészségügyi szolgáltatóknál fennálló betöltetlen munkakörökre reagáljon a kiválasztott tanulói kör. </a:t>
            </a:r>
            <a:r>
              <a:rPr lang="hu-HU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projekt keretében 8 </a:t>
            </a:r>
            <a:r>
              <a:rPr lang="hu-HU" b="1" i="1" dirty="0">
                <a:latin typeface="Calibri" panose="020F0502020204030204" pitchFamily="34" charset="0"/>
                <a:cs typeface="Calibri" panose="020F0502020204030204" pitchFamily="34" charset="0"/>
              </a:rPr>
              <a:t>alkalommal került lefolytatásra a felmérés</a:t>
            </a:r>
            <a:r>
              <a:rPr lang="hu-HU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u-HU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447989" y="188640"/>
            <a:ext cx="8238811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Ösztöndíjprogram eredményei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40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Ösztöndíjprogram eredményei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8189" y="1700808"/>
            <a:ext cx="8507288" cy="4464496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projektbe történő bevonást támogató, toborzást célzó </a:t>
            </a:r>
            <a:r>
              <a:rPr lang="hu-H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 kisfilm </a:t>
            </a:r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és annak mutációi elkészültek.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hu-H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Kifizetett ösztöndíj: közel 1.411 M Ft </a:t>
            </a:r>
            <a:endParaRPr lang="hu-HU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hu-H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égzett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tanulók száma: 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3.155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fő</a:t>
            </a:r>
          </a:p>
          <a:p>
            <a:pPr lvl="1" algn="just">
              <a:buFontTx/>
              <a:buChar char="-"/>
            </a:pPr>
            <a:r>
              <a:rPr lang="hu-HU" b="1" i="1" dirty="0">
                <a:latin typeface="Calibri" panose="020F0502020204030204" pitchFamily="34" charset="0"/>
                <a:cs typeface="Calibri" panose="020F0502020204030204" pitchFamily="34" charset="0"/>
              </a:rPr>
              <a:t>Szakképesítést szerzett tanulók száma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3.108 fő</a:t>
            </a:r>
          </a:p>
          <a:p>
            <a:pPr lvl="1" algn="just">
              <a:buFontTx/>
              <a:buChar char="-"/>
            </a:pPr>
            <a:r>
              <a:rPr lang="hu-HU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Nem </a:t>
            </a:r>
            <a:r>
              <a:rPr lang="hu-HU" b="1" i="1" dirty="0">
                <a:latin typeface="Calibri" panose="020F0502020204030204" pitchFamily="34" charset="0"/>
                <a:cs typeface="Calibri" panose="020F0502020204030204" pitchFamily="34" charset="0"/>
              </a:rPr>
              <a:t>szerzett szakképesítést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47 fő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Ösztöndíjprogram eddigi eredményei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589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Mindezidáig 2.863 szakképesítést szerzett tanuló </a:t>
            </a:r>
            <a:r>
              <a:rPr lang="hu-HU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helyezkedett el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szerződésének megfelelően; közülük közel 2.380 fő már </a:t>
            </a:r>
            <a:r>
              <a:rPr lang="hu-HU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teljesítette minden szerződéses </a:t>
            </a:r>
            <a:r>
              <a:rPr lang="hu-HU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kötelezettségét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Mintegy 472 fő szakképesítés-ráépülés, vagy egyéb indok alapján </a:t>
            </a:r>
            <a:r>
              <a:rPr lang="hu-HU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halasztott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az elhelyezkedési kötelezettség megkezdését.</a:t>
            </a:r>
          </a:p>
          <a:p>
            <a:pPr marL="0" indent="0" algn="just">
              <a:buNone/>
            </a:pPr>
            <a:endParaRPr lang="hu-HU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hu-HU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„különbözet” okai: még nincs elhelyezkedést igazoló kötelezettség, folyamatban </a:t>
            </a:r>
            <a:r>
              <a:rPr lang="hu-HU" sz="2800" i="1" dirty="0">
                <a:latin typeface="Calibri" panose="020F0502020204030204" pitchFamily="34" charset="0"/>
                <a:cs typeface="Calibri" panose="020F0502020204030204" pitchFamily="34" charset="0"/>
              </a:rPr>
              <a:t>lévő munkáltatói </a:t>
            </a:r>
            <a:r>
              <a:rPr lang="hu-HU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igazolás, elhelyezkedési problémák, szerződés megszüntetés.</a:t>
            </a:r>
          </a:p>
        </p:txBody>
      </p:sp>
    </p:spTree>
    <p:extLst>
      <p:ext uri="{BB962C8B-B14F-4D97-AF65-F5344CB8AC3E}">
        <p14:creationId xmlns:p14="http://schemas.microsoft.com/office/powerpoint/2010/main" val="8229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78687"/>
          </a:xfrm>
        </p:spPr>
        <p:txBody>
          <a:bodyPr>
            <a:noAutofit/>
          </a:bodyPr>
          <a:lstStyle/>
          <a:p>
            <a:r>
              <a:rPr lang="hu-HU" sz="2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VESZÉLYHELYZET</a:t>
            </a:r>
            <a:endParaRPr lang="hu-H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u-HU" sz="2000" b="1" dirty="0" smtClean="0"/>
              <a:t>A </a:t>
            </a:r>
            <a:r>
              <a:rPr lang="hu-HU" sz="2000" b="1" dirty="0"/>
              <a:t>Kormány 40/2020. (III. 11.) Korm. r</a:t>
            </a:r>
            <a:r>
              <a:rPr lang="hu-HU" sz="2000" b="1" dirty="0" smtClean="0"/>
              <a:t>endelete a veszélyhelyzet kihirdetéséről (Hatályos: </a:t>
            </a:r>
            <a:r>
              <a:rPr lang="hu-HU" sz="2000" b="1" dirty="0" smtClean="0">
                <a:solidFill>
                  <a:srgbClr val="FF0000"/>
                </a:solidFill>
              </a:rPr>
              <a:t>2020.03.11.</a:t>
            </a:r>
            <a:r>
              <a:rPr lang="hu-HU" sz="2000" b="1" dirty="0" smtClean="0"/>
              <a:t>) - </a:t>
            </a:r>
            <a:r>
              <a:rPr lang="hu-HU" sz="2000" dirty="0" smtClean="0"/>
              <a:t>A </a:t>
            </a:r>
            <a:r>
              <a:rPr lang="hu-HU" sz="2000" dirty="0"/>
              <a:t>tavaszi veszélyhelyzetet </a:t>
            </a:r>
            <a:r>
              <a:rPr lang="hu-HU" sz="2000" dirty="0" smtClean="0"/>
              <a:t>2020.06.18-val </a:t>
            </a:r>
            <a:r>
              <a:rPr lang="hu-HU" sz="2000" dirty="0"/>
              <a:t>feloldották, viszont a második hullám hatására a veszélyhelyzet újra kihirdetésre </a:t>
            </a:r>
            <a:r>
              <a:rPr lang="hu-HU" sz="2000" dirty="0" smtClean="0"/>
              <a:t>került.</a:t>
            </a:r>
          </a:p>
          <a:p>
            <a:pPr lvl="1"/>
            <a:r>
              <a:rPr lang="hu-HU" sz="2000" b="1" dirty="0" smtClean="0"/>
              <a:t>A </a:t>
            </a:r>
            <a:r>
              <a:rPr lang="hu-HU" sz="2000" b="1" dirty="0"/>
              <a:t>Kormány 478/2020. (XI. 3.) Korm. </a:t>
            </a:r>
            <a:r>
              <a:rPr lang="hu-HU" sz="2000" b="1" dirty="0" smtClean="0"/>
              <a:t>rendelete a </a:t>
            </a:r>
            <a:r>
              <a:rPr lang="hu-HU" sz="2000" b="1" dirty="0"/>
              <a:t>veszélyhelyzet </a:t>
            </a:r>
            <a:r>
              <a:rPr lang="hu-HU" sz="2000" b="1" dirty="0" smtClean="0"/>
              <a:t>kihirdetéséről</a:t>
            </a:r>
            <a:r>
              <a:rPr lang="hu-HU" sz="2000" dirty="0" smtClean="0"/>
              <a:t> (2020.11.04-én </a:t>
            </a:r>
            <a:r>
              <a:rPr lang="hu-HU" sz="2000" dirty="0"/>
              <a:t>lépett </a:t>
            </a:r>
            <a:r>
              <a:rPr lang="hu-HU" sz="2000" dirty="0" smtClean="0"/>
              <a:t>hatályba)</a:t>
            </a:r>
            <a:endParaRPr lang="hu-HU" sz="2000" b="1" dirty="0" smtClean="0"/>
          </a:p>
          <a:p>
            <a:r>
              <a:rPr lang="hu-HU" sz="1800" b="1" dirty="0"/>
              <a:t>A Kormány 552/2020. (XII. 2.) Korm. rendelete az egyes veszélyhelyzeti kormányrendeletek módosításáról </a:t>
            </a:r>
            <a:r>
              <a:rPr lang="hu-HU" sz="1800" dirty="0"/>
              <a:t>(</a:t>
            </a:r>
            <a:r>
              <a:rPr lang="hu-HU" sz="1800" dirty="0" smtClean="0"/>
              <a:t>Hatályos</a:t>
            </a:r>
            <a:r>
              <a:rPr lang="hu-HU" sz="1800" dirty="0"/>
              <a:t>: </a:t>
            </a:r>
            <a:r>
              <a:rPr lang="hu-HU" sz="1800" dirty="0" smtClean="0"/>
              <a:t>2020.12.03.)</a:t>
            </a:r>
            <a:endParaRPr lang="hu-HU" sz="1800" dirty="0"/>
          </a:p>
          <a:p>
            <a:r>
              <a:rPr lang="hu-HU" sz="1800" b="1" dirty="0"/>
              <a:t>A Kormány 555/2020. (XII. 3.) Korm. rendelete az egészségügyi válsághelyzeti ellátásról szóló 521/2013. (XII. 30.) Korm. rendelet módosításáról (</a:t>
            </a:r>
            <a:r>
              <a:rPr lang="hu-HU" sz="1800" b="1" dirty="0" smtClean="0"/>
              <a:t>Hatályos: </a:t>
            </a:r>
            <a:r>
              <a:rPr lang="hu-HU" sz="1800" b="1" dirty="0">
                <a:solidFill>
                  <a:srgbClr val="FF0000"/>
                </a:solidFill>
              </a:rPr>
              <a:t>2020.12.04.</a:t>
            </a:r>
            <a:r>
              <a:rPr lang="hu-HU" sz="1800" b="1" dirty="0"/>
              <a:t>)</a:t>
            </a:r>
            <a:endParaRPr lang="hu-HU" sz="1800" dirty="0"/>
          </a:p>
          <a:p>
            <a:r>
              <a:rPr lang="hu-HU" sz="2000" dirty="0" smtClean="0"/>
              <a:t>A </a:t>
            </a:r>
            <a:r>
              <a:rPr lang="hu-HU" sz="2000" dirty="0"/>
              <a:t>veszélyhelyzet ideje alatt bizonytalan ideig felfüggesztésre kerültek a gyakorlati </a:t>
            </a:r>
            <a:r>
              <a:rPr lang="hu-HU" sz="2000" dirty="0" smtClean="0"/>
              <a:t>oktatások</a:t>
            </a:r>
          </a:p>
          <a:p>
            <a:r>
              <a:rPr lang="hu-HU" sz="2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SZAKKÉPESÍTÉS MEGSZERZÉSE - </a:t>
            </a:r>
            <a:r>
              <a:rPr lang="hu-HU" sz="2000" dirty="0"/>
              <a:t>Innovációs és Technológiai Minisztérium (ITM</a:t>
            </a:r>
            <a:r>
              <a:rPr lang="hu-HU" sz="2000" dirty="0" smtClean="0"/>
              <a:t>) </a:t>
            </a:r>
            <a:r>
              <a:rPr lang="hu-HU" sz="2000" dirty="0"/>
              <a:t>Egyedi Miniszteri </a:t>
            </a:r>
            <a:r>
              <a:rPr lang="hu-HU" sz="2000" dirty="0" smtClean="0"/>
              <a:t>Határozatai, EMMI IH</a:t>
            </a:r>
            <a:endParaRPr lang="hu-HU" sz="20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82823" y="229101"/>
            <a:ext cx="8084451" cy="93610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„Ápoló leszek” ösztöndíjas program MEGVALÓSÍTÁSÁT BEFOLYÁSOLÓ TÉNYEZŐK - HATÁSAI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„Ápoló leszek” ösztöndíjas program MEGVALÓSÍTÁSÁT BEFOLYÁSOLÓ TÉNYEZŐK - HATÁSAI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45350"/>
            <a:ext cx="5687616" cy="5400600"/>
          </a:xfrm>
        </p:spPr>
        <p:txBody>
          <a:bodyPr>
            <a:normAutofit fontScale="92500"/>
          </a:bodyPr>
          <a:lstStyle/>
          <a:p>
            <a:pPr lvl="0" algn="just" fontAlgn="base"/>
            <a:endParaRPr lang="hu-HU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fontAlgn="base"/>
            <a:r>
              <a:rPr lang="hu-HU" sz="28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megszerzett szakképesítéssel történő elhelyezkedés halasztása a kialakult </a:t>
            </a:r>
            <a:r>
              <a:rPr lang="hu-HU" sz="2800" b="1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Pandémia</a:t>
            </a:r>
            <a:r>
              <a:rPr lang="hu-HU" sz="28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okán (52 fő)</a:t>
            </a:r>
          </a:p>
          <a:p>
            <a:pPr marL="0" indent="0" algn="just" fontAlgn="base">
              <a:buNone/>
            </a:pPr>
            <a:r>
              <a:rPr lang="hu-HU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hu-HU" sz="2400" i="1" dirty="0">
                <a:latin typeface="Calibri" panose="020F0502020204030204" pitchFamily="34" charset="0"/>
                <a:cs typeface="Calibri" panose="020F0502020204030204" pitchFamily="34" charset="0"/>
              </a:rPr>
              <a:t>-  fizioterápiás asszisztens, </a:t>
            </a:r>
            <a:r>
              <a:rPr lang="hu-HU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radiográfiai asszisztens, fogászati asszisztens, </a:t>
            </a:r>
            <a:r>
              <a:rPr lang="hu-HU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gyógymasszőr</a:t>
            </a:r>
            <a:r>
              <a:rPr lang="hu-HU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gyakorló csecsemő- és gyermekápoló, csecsemő- és gyermekápoló, szociális otthonokban, büntetés végrehajtási intézményekben dolgozók részmunkaidős elhelyezkedése</a:t>
            </a:r>
          </a:p>
          <a:p>
            <a:pPr algn="just" fontAlgn="base">
              <a:buFontTx/>
              <a:buChar char="-"/>
            </a:pPr>
            <a:r>
              <a:rPr lang="hu-HU" sz="2000" dirty="0" smtClean="0"/>
              <a:t>több </a:t>
            </a:r>
            <a:r>
              <a:rPr lang="hu-HU" sz="2000" dirty="0"/>
              <a:t>kórházban elrendelték a létszámstopot, kiemelten a kijelölt </a:t>
            </a:r>
            <a:r>
              <a:rPr lang="hu-HU" sz="2000" dirty="0" err="1"/>
              <a:t>COVID-kórházak</a:t>
            </a:r>
            <a:r>
              <a:rPr lang="hu-HU" sz="2000" dirty="0"/>
              <a:t> </a:t>
            </a:r>
            <a:r>
              <a:rPr lang="hu-HU" sz="2000" dirty="0" smtClean="0"/>
              <a:t>esetében</a:t>
            </a:r>
          </a:p>
          <a:p>
            <a:pPr algn="just" fontAlgn="base">
              <a:buFontTx/>
              <a:buChar char="-"/>
            </a:pPr>
            <a:r>
              <a:rPr lang="hu-HU" sz="2000" b="1" dirty="0" smtClean="0"/>
              <a:t>2020 február és június között összesen 1417 fő szerezte meg támogatásunkkal a szakképesítést </a:t>
            </a:r>
            <a:endParaRPr lang="hu-HU" sz="2000" b="1" dirty="0"/>
          </a:p>
          <a:p>
            <a:pPr marL="0" indent="0" algn="just" fontAlgn="base">
              <a:buNone/>
            </a:pPr>
            <a:endParaRPr lang="hu-HU" sz="24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424" y="2204864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>
            <a:noAutofit/>
          </a:bodyPr>
          <a:lstStyle/>
          <a:p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Kedvezményezett neve: </a:t>
            </a: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Országos Kórházi Főigazgatóság</a:t>
            </a:r>
            <a:endParaRPr lang="hu-H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Projekt címe: „Ápoló tanulók részére pályaválasztást támogató ösztöndíjas program”</a:t>
            </a:r>
          </a:p>
          <a:p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Projekt kezdési dátuma: 2017.06.01.</a:t>
            </a:r>
          </a:p>
          <a:p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Projekt tervezett befejezési dátuma: </a:t>
            </a: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2022.03.31</a:t>
            </a:r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Projekt azonosító száma: EFOP-1.10.1-VEKOP-16-2016-00001</a:t>
            </a:r>
          </a:p>
          <a:p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Szerződött támogatás összege: 4.400.000.000 Ft</a:t>
            </a:r>
          </a:p>
          <a:p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Támogatás </a:t>
            </a: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mértéke: </a:t>
            </a:r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  <a:p>
            <a:pPr marL="0" indent="0">
              <a:buNone/>
            </a:pP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E-mail elérhetőség: </a:t>
            </a:r>
            <a:r>
              <a:rPr lang="hu-HU" sz="26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apololeszek@okfo.gov.hu</a:t>
            </a:r>
            <a:endParaRPr lang="hu-H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Honlap: </a:t>
            </a:r>
            <a:r>
              <a:rPr lang="hu-HU" sz="26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hu-HU" sz="26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apololeszek.okfo.gov.hu/</a:t>
            </a:r>
            <a:endParaRPr lang="hu-H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82823" y="229101"/>
            <a:ext cx="8084451" cy="93610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„Ápoló leszek” ösztöndíjas program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lvl="0" algn="ctr" fontAlgn="base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„Ápoló leszek” ösztöndíjas program MEGVALÓSÍTÁSÁT BEFOLYÁSOLÓ TÉNYEZŐK - HATÁSAI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3985" y="1484784"/>
            <a:ext cx="8626818" cy="46445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sz="2300" dirty="0"/>
          </a:p>
          <a:p>
            <a:r>
              <a:rPr lang="hu-HU" sz="2300" b="1" dirty="0"/>
              <a:t>A szakképzésről szóló törvény végrehajtásáról szóló 12/2020. (II. 7.) Korm. rendelet módosult </a:t>
            </a:r>
            <a:r>
              <a:rPr lang="hu-HU" sz="2300" dirty="0"/>
              <a:t>(Hatályos: 2020.07.01-től) - a szakképzési rendszer átalakulása – </a:t>
            </a:r>
            <a:r>
              <a:rPr lang="hu-HU" sz="2300" dirty="0" smtClean="0"/>
              <a:t>OKJ/Szakmajegyzék – utolsó pályázási lehetőség 2019/2020. II. félévben (</a:t>
            </a:r>
            <a:r>
              <a:rPr lang="de-DE" sz="2400" dirty="0" smtClean="0"/>
              <a:t>2020</a:t>
            </a:r>
            <a:r>
              <a:rPr lang="de-DE" sz="2400" dirty="0"/>
              <a:t>. </a:t>
            </a:r>
            <a:r>
              <a:rPr lang="de-DE" sz="2400" dirty="0" err="1"/>
              <a:t>február</a:t>
            </a:r>
            <a:r>
              <a:rPr lang="de-DE" sz="2400" dirty="0"/>
              <a:t> 18-tól 2020. </a:t>
            </a:r>
            <a:r>
              <a:rPr lang="de-DE" sz="2400" dirty="0" err="1"/>
              <a:t>május</a:t>
            </a:r>
            <a:r>
              <a:rPr lang="de-DE" sz="2400" dirty="0"/>
              <a:t> </a:t>
            </a:r>
            <a:r>
              <a:rPr lang="de-DE" sz="2400" dirty="0" smtClean="0"/>
              <a:t>31-ig</a:t>
            </a:r>
            <a:r>
              <a:rPr lang="hu-HU" sz="2400" dirty="0" smtClean="0"/>
              <a:t>) volt.</a:t>
            </a:r>
            <a:endParaRPr lang="hu-HU" sz="2300" dirty="0"/>
          </a:p>
          <a:p>
            <a:pPr marL="0" indent="0">
              <a:buNone/>
            </a:pPr>
            <a:endParaRPr lang="hu-HU" sz="2300" b="1" dirty="0" smtClean="0"/>
          </a:p>
          <a:p>
            <a:r>
              <a:rPr lang="hu-HU" sz="2300" b="1" dirty="0" smtClean="0"/>
              <a:t>2020</a:t>
            </a:r>
            <a:r>
              <a:rPr lang="hu-HU" sz="2300" b="1" dirty="0"/>
              <a:t>. évi C. törvény az egészségügyi szolgálati </a:t>
            </a:r>
            <a:r>
              <a:rPr lang="hu-HU" sz="2300" b="1" dirty="0" smtClean="0"/>
              <a:t>jogviszonyról </a:t>
            </a:r>
            <a:r>
              <a:rPr lang="hu-HU" sz="2300" dirty="0"/>
              <a:t>(Hatályos </a:t>
            </a:r>
            <a:r>
              <a:rPr lang="hu-HU" sz="2300" dirty="0" smtClean="0"/>
              <a:t>2021.03.01-től) - a </a:t>
            </a:r>
            <a:r>
              <a:rPr lang="hu-HU" sz="2300" dirty="0"/>
              <a:t>közalkalmazotti jogviszony megszüntetése és az egészségügyi szolgálati jogviszonyban történő </a:t>
            </a:r>
            <a:r>
              <a:rPr lang="hu-HU" sz="2300" dirty="0" smtClean="0"/>
              <a:t>továbbfoglalkoztatás</a:t>
            </a:r>
          </a:p>
          <a:p>
            <a:pPr marL="0" indent="0">
              <a:buNone/>
            </a:pPr>
            <a:endParaRPr lang="hu-HU" sz="2300" dirty="0" smtClean="0"/>
          </a:p>
          <a:p>
            <a:r>
              <a:rPr lang="hu-HU" sz="2300" b="1" dirty="0"/>
              <a:t>449/2021. (VII. 29.) Korm. </a:t>
            </a:r>
            <a:r>
              <a:rPr lang="hu-HU" sz="2300" b="1" dirty="0" smtClean="0"/>
              <a:t>rendelet a </a:t>
            </a:r>
            <a:r>
              <a:rPr lang="hu-HU" sz="2300" b="1" dirty="0"/>
              <a:t>koronavírus elleni védőoltás kötelező </a:t>
            </a:r>
            <a:r>
              <a:rPr lang="hu-HU" sz="2300" b="1" dirty="0" smtClean="0"/>
              <a:t>igénybevételéről </a:t>
            </a:r>
            <a:r>
              <a:rPr lang="hu-HU" sz="2300" dirty="0"/>
              <a:t>(Hatályos 2021.08.15-től</a:t>
            </a:r>
            <a:r>
              <a:rPr lang="hu-HU" sz="2300" dirty="0" smtClean="0"/>
              <a:t>) </a:t>
            </a:r>
          </a:p>
          <a:p>
            <a:endParaRPr lang="hu-HU" sz="2300" dirty="0"/>
          </a:p>
          <a:p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fontAlgn="base">
              <a:buAutoNum type="romanUcPeriod"/>
            </a:pPr>
            <a:endParaRPr lang="hu-HU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A PROGRAM TÁMOGATÁSÁVAL ELHELYEZKEDETTEK MEGYEI BONTÁSBAN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26" y="1600200"/>
            <a:ext cx="7416948" cy="4525963"/>
          </a:xfrm>
        </p:spPr>
      </p:pic>
    </p:spTree>
    <p:extLst>
      <p:ext uri="{BB962C8B-B14F-4D97-AF65-F5344CB8AC3E}">
        <p14:creationId xmlns:p14="http://schemas.microsoft.com/office/powerpoint/2010/main" val="1572195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Egy-két számadat a projektmegvalósításból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3750" y="1268760"/>
            <a:ext cx="8507288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Pályáztatás:</a:t>
            </a:r>
          </a:p>
          <a:p>
            <a:pPr algn="just">
              <a:buFontTx/>
              <a:buChar char="-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259 db postai beérkezés hiányában érvénytelenített pályázat</a:t>
            </a:r>
          </a:p>
          <a:p>
            <a:pPr algn="just">
              <a:buFontTx/>
              <a:buChar char="-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4.187 db postán beérkezett pályázat</a:t>
            </a:r>
            <a:endParaRPr lang="hu-H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1200"/>
              </a:spcBef>
            </a:pP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Hiánypótlásra küldött pályázat: 1.661 db</a:t>
            </a:r>
          </a:p>
          <a:p>
            <a:pPr lvl="1" algn="just">
              <a:spcBef>
                <a:spcPts val="1200"/>
              </a:spcBef>
            </a:pP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Érvénytelenített </a:t>
            </a:r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pályázatok száma: 45 </a:t>
            </a: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</a:p>
          <a:p>
            <a:pPr lvl="1" algn="just">
              <a:spcBef>
                <a:spcPts val="1200"/>
              </a:spcBef>
            </a:pP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Döntési körök száma: 22 db</a:t>
            </a:r>
          </a:p>
          <a:p>
            <a:pPr marL="342900" lvl="1" indent="-342900" algn="just">
              <a:buFontTx/>
              <a:buChar char="-"/>
            </a:pP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Végeredmény:</a:t>
            </a:r>
          </a:p>
          <a:p>
            <a:pPr lvl="1" algn="just">
              <a:spcBef>
                <a:spcPts val="1200"/>
              </a:spcBef>
            </a:pPr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Elutasított pályázatok száma: 262 db</a:t>
            </a:r>
          </a:p>
          <a:p>
            <a:pPr lvl="1" algn="just">
              <a:spcBef>
                <a:spcPts val="1200"/>
              </a:spcBef>
            </a:pPr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Támogatott pályázatok száma: 3.880 </a:t>
            </a: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</a:p>
          <a:p>
            <a:pPr lvl="1" algn="just">
              <a:spcBef>
                <a:spcPts val="1200"/>
              </a:spcBef>
            </a:pPr>
            <a:endParaRPr lang="hu-H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Egy-két számadat a projektmegvalósításból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3750" y="1268760"/>
            <a:ext cx="8507288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Szerződéskötés:</a:t>
            </a:r>
          </a:p>
          <a:p>
            <a:pPr algn="just">
              <a:buFontTx/>
              <a:buChar char="-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3.880 db kiértesítés a szerződés generálásáról (IT)</a:t>
            </a:r>
          </a:p>
          <a:p>
            <a:pPr algn="just">
              <a:buFontTx/>
              <a:buChar char="-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legalább 1.417 db postán beérkezett ösztöndíj szerződés (hiányok pótoltatása)</a:t>
            </a:r>
          </a:p>
          <a:p>
            <a:pPr algn="just">
              <a:buFontTx/>
              <a:buChar char="-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legalább 2.463 db támogatói okirat nyomtatása (adatok pontosítása)</a:t>
            </a:r>
          </a:p>
          <a:p>
            <a:pPr algn="just">
              <a:buFontTx/>
              <a:buChar char="-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jelentős adminisztráció</a:t>
            </a:r>
            <a:endParaRPr lang="hu-H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 algn="just">
              <a:buFontTx/>
              <a:buChar char="-"/>
            </a:pPr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Végeredmény</a:t>
            </a: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algn="just">
              <a:spcBef>
                <a:spcPts val="1200"/>
              </a:spcBef>
            </a:pP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Megkötött/létrejött szerződések </a:t>
            </a:r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száma: </a:t>
            </a: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3.821 </a:t>
            </a:r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</a:p>
          <a:p>
            <a:pPr lvl="1" algn="just">
              <a:spcBef>
                <a:spcPts val="1200"/>
              </a:spcBef>
            </a:pP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Visszalépés a szerződéskötéstől: 59 db</a:t>
            </a:r>
          </a:p>
          <a:p>
            <a:pPr lvl="1" algn="just">
              <a:spcBef>
                <a:spcPts val="1200"/>
              </a:spcBef>
            </a:pPr>
            <a:endParaRPr lang="hu-H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Egy-két számadat a projektmegvalósításból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3750" y="1268760"/>
            <a:ext cx="8507288" cy="55892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Módosítási igények, szerződésmódosítások:</a:t>
            </a:r>
          </a:p>
          <a:p>
            <a:pPr algn="just">
              <a:buFontTx/>
              <a:buChar char="-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1.975 db beérkezett módosítási igény</a:t>
            </a:r>
          </a:p>
          <a:p>
            <a:pPr lvl="1" algn="just">
              <a:buFontTx/>
              <a:buChar char="-"/>
            </a:pP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782 db hiánypótlásra küldött</a:t>
            </a:r>
          </a:p>
          <a:p>
            <a:pPr algn="just">
              <a:buFontTx/>
              <a:buChar char="-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Összességében:</a:t>
            </a:r>
          </a:p>
          <a:p>
            <a:pPr lvl="1" algn="just">
              <a:buFontTx/>
              <a:buChar char="-"/>
            </a:pP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1.306 db elfogadott</a:t>
            </a:r>
          </a:p>
          <a:p>
            <a:pPr lvl="1" algn="just">
              <a:buFontTx/>
              <a:buChar char="-"/>
            </a:pP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666 db elutasított</a:t>
            </a:r>
          </a:p>
          <a:p>
            <a:pPr lvl="1" algn="just">
              <a:buFontTx/>
              <a:buChar char="-"/>
            </a:pP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 db felfüggesztett</a:t>
            </a:r>
          </a:p>
          <a:p>
            <a:pPr algn="just">
              <a:buFontTx/>
              <a:buChar char="-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595 db formális szerződésmódosítás (nem formális módosításokról nincs adat)</a:t>
            </a:r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1.093 szerződés esetén az ÁSZF alkalmazására való áttérés kezdeményezése (739 elfogadás </a:t>
            </a:r>
            <a:r>
              <a:rPr lang="hu-H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nyomonkövetése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ÁSZF alkalmazása jelentősen megkönnyítette az adminisztrációt (formális szerződésmódosítások számának csökkenése)</a:t>
            </a:r>
            <a:endParaRPr lang="hu-H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Egy-két számadat a projektmegvalósításból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3750" y="1268760"/>
            <a:ext cx="8507288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Féléves adatszolgáltatások:</a:t>
            </a:r>
          </a:p>
          <a:p>
            <a:pPr algn="just">
              <a:buFontTx/>
              <a:buChar char="-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4.025 db kezelt adatszolgáltatás</a:t>
            </a:r>
          </a:p>
          <a:p>
            <a:pPr lvl="1" algn="just">
              <a:buFontTx/>
              <a:buChar char="-"/>
            </a:pP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3.942 db jóváhagyott</a:t>
            </a:r>
          </a:p>
          <a:p>
            <a:pPr lvl="1" algn="just">
              <a:buFontTx/>
              <a:buChar char="-"/>
            </a:pP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83 db felfüggesztett</a:t>
            </a:r>
          </a:p>
          <a:p>
            <a:pPr marL="0" indent="0" algn="just">
              <a:buNone/>
            </a:pP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Szakképesítés megszerzését igazoló adatszolgáltatások:</a:t>
            </a:r>
          </a:p>
          <a:p>
            <a:pPr algn="just">
              <a:buFontTx/>
              <a:buChar char="-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3.759 db kezelt adatszolgáltatás</a:t>
            </a:r>
          </a:p>
          <a:p>
            <a:pPr lvl="1" algn="just">
              <a:buFontTx/>
              <a:buChar char="-"/>
            </a:pP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3.706 db jóváhagyott</a:t>
            </a:r>
          </a:p>
          <a:p>
            <a:pPr lvl="1" algn="just">
              <a:buFontTx/>
              <a:buChar char="-"/>
            </a:pP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53 db nem megszerzett szakképesítés</a:t>
            </a:r>
          </a:p>
          <a:p>
            <a:pPr marL="0" indent="0" algn="just">
              <a:buNone/>
            </a:pP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Ösztöndíjak utalása:</a:t>
            </a:r>
            <a:endParaRPr lang="hu-H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40.611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db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utalt havi sor (+ 978 db felfüggesztett)</a:t>
            </a:r>
          </a:p>
          <a:p>
            <a:pPr algn="just">
              <a:buFontTx/>
              <a:buChar char="-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közel 1.411 M Ft ösztöndíj kifizetése</a:t>
            </a:r>
            <a:endParaRPr lang="hu-H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Egy-két számadat a projektmegvalósításból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2452" y="1268760"/>
            <a:ext cx="8507288" cy="571979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Munkáltatói igazolások:</a:t>
            </a:r>
          </a:p>
          <a:p>
            <a:pPr algn="just">
              <a:buFontTx/>
              <a:buChar char="-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legalább 6.910 db kezelt igazolás (a 3.013 hiánypótlásra küldés miatt összesen 9.828 beérkezés)</a:t>
            </a:r>
          </a:p>
          <a:p>
            <a:pPr lvl="1" algn="just">
              <a:buFontTx/>
              <a:buChar char="-"/>
            </a:pP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6.626 db jóváhagyott</a:t>
            </a:r>
          </a:p>
          <a:p>
            <a:pPr lvl="1" algn="just">
              <a:buFontTx/>
              <a:buChar char="-"/>
            </a:pP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29 db nem fogadható el</a:t>
            </a:r>
          </a:p>
          <a:p>
            <a:pPr lvl="1" algn="just">
              <a:buFontTx/>
              <a:buChar char="-"/>
            </a:pP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maradéknak egyéb státusza van</a:t>
            </a:r>
          </a:p>
          <a:p>
            <a:pPr marL="0" indent="0" algn="just">
              <a:buNone/>
            </a:pP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Mentorok havi beszámolói:</a:t>
            </a:r>
          </a:p>
          <a:p>
            <a:pPr algn="just">
              <a:buFontTx/>
              <a:buChar char="-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40 fő mentor 2017. novembere óta tevékenykedik a projektben – havi beszámolási kötelezettség</a:t>
            </a:r>
          </a:p>
          <a:p>
            <a:pPr lvl="1" algn="just">
              <a:buFontTx/>
              <a:buChar char="-"/>
            </a:pP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mintegy 2.000 db kezelt havi beszámoló (márciusi még hátra van)</a:t>
            </a:r>
          </a:p>
          <a:p>
            <a:pPr marL="0" lvl="1" indent="0">
              <a:buNone/>
            </a:pPr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ESZA </a:t>
            </a: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kérdőívek</a:t>
            </a:r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lvl="1" indent="0">
              <a:buNone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2.873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főhöz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kapcsolódóan 2.873 db belépési és 1.675 db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kilépési kérdőív adatainak EPTK-n való rögzítése (manuálisan és ITM importtal)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Köszönjük!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3750" y="1412776"/>
            <a:ext cx="8507288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Köszönet a projekt megvalósításában és az elért eredményekben való aktív és hatékony közreműködésért  a(z)</a:t>
            </a:r>
          </a:p>
          <a:p>
            <a:pPr marL="0" indent="0" algn="ctr">
              <a:buNone/>
            </a:pP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OKFŐ,</a:t>
            </a:r>
          </a:p>
          <a:p>
            <a:pPr marL="0" indent="0" algn="ctr">
              <a:buNone/>
            </a:pP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EMMI,</a:t>
            </a:r>
          </a:p>
          <a:p>
            <a:pPr marL="0" indent="0" algn="ctr">
              <a:buNone/>
            </a:pP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ITM,</a:t>
            </a:r>
          </a:p>
          <a:p>
            <a:pPr marL="0" indent="0" algn="ctr">
              <a:buNone/>
            </a:pP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MESZK,</a:t>
            </a:r>
          </a:p>
          <a:p>
            <a:pPr marL="0" indent="0" algn="ctr">
              <a:buNone/>
            </a:pP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együttműködő iskolák,</a:t>
            </a:r>
          </a:p>
          <a:p>
            <a:pPr marL="0" indent="0" algn="ctr">
              <a:buNone/>
            </a:pP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szerződött partnerek,</a:t>
            </a:r>
          </a:p>
          <a:p>
            <a:pPr marL="0" indent="0" algn="ctr"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entorok,</a:t>
            </a:r>
          </a:p>
          <a:p>
            <a:pPr marL="0" indent="0" algn="ctr">
              <a:buNone/>
            </a:pP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korábbi munkatársak,</a:t>
            </a:r>
          </a:p>
          <a:p>
            <a:pPr marL="0" indent="0" algn="ctr">
              <a:buNone/>
            </a:pP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jelenlegi projektstáb</a:t>
            </a:r>
          </a:p>
          <a:p>
            <a:pPr marL="0" indent="0" algn="ctr">
              <a:buNone/>
            </a:pPr>
            <a:r>
              <a:rPr lang="hu-H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részére!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" y="2492896"/>
            <a:ext cx="3048000" cy="203301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645024"/>
            <a:ext cx="2988377" cy="28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4779640" cy="3240360"/>
          </a:xfrm>
        </p:spPr>
        <p:txBody>
          <a:bodyPr/>
          <a:lstStyle/>
          <a:p>
            <a:pPr algn="ctr"/>
            <a:r>
              <a:rPr lang="hu-HU" dirty="0" smtClean="0"/>
              <a:t>KÖSZÖNJÜK </a:t>
            </a:r>
            <a:br>
              <a:rPr lang="hu-HU" dirty="0" smtClean="0"/>
            </a:br>
            <a:r>
              <a:rPr lang="hu-HU" dirty="0" smtClean="0"/>
              <a:t>A FIGYELMET!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sz="2800" cap="none" dirty="0" smtClean="0"/>
              <a:t>apololeszek@okfo.gov.hu</a:t>
            </a:r>
            <a:endParaRPr lang="hu-HU" sz="2800" cap="none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 projekt számszerűsített céljai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018020"/>
              </p:ext>
            </p:extLst>
          </p:nvPr>
        </p:nvGraphicFramePr>
        <p:xfrm>
          <a:off x="197261" y="2060848"/>
          <a:ext cx="8695219" cy="3946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075">
                  <a:extLst>
                    <a:ext uri="{9D8B030D-6E8A-4147-A177-3AD203B41FA5}">
                      <a16:colId xmlns:a16="http://schemas.microsoft.com/office/drawing/2014/main" val="2739048562"/>
                    </a:ext>
                  </a:extLst>
                </a:gridCol>
              </a:tblGrid>
              <a:tr h="438661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Eredményesség</a:t>
                      </a:r>
                      <a:r>
                        <a:rPr lang="hu-HU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mutatói („indikátorok”)</a:t>
                      </a:r>
                      <a:endParaRPr lang="hu-H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Célérték</a:t>
                      </a:r>
                      <a:endParaRPr lang="hu-H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Céldátum</a:t>
                      </a:r>
                      <a:endParaRPr lang="hu-H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Aktuális érték</a:t>
                      </a:r>
                      <a:endParaRPr lang="hu-HU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Egészségügyi vagy szociális szakdolgozóvá válást</a:t>
                      </a:r>
                      <a:r>
                        <a:rPr lang="hu-HU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u-HU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célzó programokon részt vevő</a:t>
                      </a:r>
                      <a:r>
                        <a:rPr lang="hu-HU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u-HU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személyek száma</a:t>
                      </a:r>
                      <a:endParaRPr lang="hu-HU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3.200 fő</a:t>
                      </a:r>
                      <a:endParaRPr lang="hu-HU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2022.03.31.</a:t>
                      </a:r>
                      <a:endParaRPr lang="hu-HU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3.213 fő</a:t>
                      </a:r>
                      <a:endParaRPr lang="hu-H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0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hónappal a program</a:t>
                      </a:r>
                      <a:r>
                        <a:rPr lang="hu-HU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u-H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elhagyását követően</a:t>
                      </a:r>
                      <a:r>
                        <a:rPr lang="hu-HU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u-H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egészségügyi és szociális</a:t>
                      </a:r>
                      <a:r>
                        <a:rPr lang="hu-HU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u-H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szakdolgozói állást</a:t>
                      </a:r>
                      <a:r>
                        <a:rPr lang="hu-HU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u-H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betöltő</a:t>
                      </a:r>
                      <a:r>
                        <a:rPr lang="hu-HU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u-H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személyek száma</a:t>
                      </a:r>
                      <a:r>
                        <a:rPr lang="hu-HU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u-H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 érintett térségekben</a:t>
                      </a:r>
                      <a:endParaRPr lang="hu-H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2.900 fő</a:t>
                      </a:r>
                      <a:endParaRPr lang="hu-H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2022.09.30.</a:t>
                      </a:r>
                      <a:endParaRPr lang="hu-H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2.753 fő</a:t>
                      </a:r>
                      <a:endParaRPr lang="hu-H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8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„Ápoló leszek” ösztöndíjas program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45350"/>
            <a:ext cx="5687616" cy="5400600"/>
          </a:xfrm>
        </p:spPr>
        <p:txBody>
          <a:bodyPr>
            <a:normAutofit fontScale="85000" lnSpcReduction="10000"/>
          </a:bodyPr>
          <a:lstStyle/>
          <a:p>
            <a:pPr marL="0" lvl="0" indent="0" algn="just" fontAlgn="base">
              <a:buNone/>
            </a:pP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Az ösztöndíjprogram célja </a:t>
            </a:r>
          </a:p>
          <a:p>
            <a:pPr lvl="0" algn="just" fontAlgn="base"/>
            <a:endParaRPr lang="hu-HU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fontAlgn="base"/>
            <a:r>
              <a:rPr lang="hu-HU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Javuljon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az egészségügyi ellátás színvonala és csökkenjen a nagymértékű humánerőforrás-hiány.</a:t>
            </a:r>
          </a:p>
          <a:p>
            <a:pPr lvl="0" algn="just" fontAlgn="base"/>
            <a:r>
              <a:rPr lang="hu-HU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Váljon vonzóbbá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a pályaválasztó fiatalok számára a széles szakképesítési választékot nyújtó egészségügyi pálya.</a:t>
            </a:r>
          </a:p>
          <a:p>
            <a:pPr lvl="0" algn="just" fontAlgn="base"/>
            <a:r>
              <a:rPr lang="hu-HU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Javuljon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az egészségügyi szakdolgozók utánpótlása az iskolarendszerű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OKJ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szakképzésben résztvevő tanulók ösztöndíjazási lehetőségével.</a:t>
            </a:r>
          </a:p>
          <a:p>
            <a:pPr lvl="0" algn="just" fontAlgn="base"/>
            <a:endParaRPr lang="hu-H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fontAlgn="base">
              <a:buNone/>
            </a:pP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Összesen 3213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tanuló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került bevonásra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ösztöndíjprogramba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, mentori támogatással.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924944"/>
            <a:ext cx="306984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lvl="0" algn="ctr" fontAlgn="base"/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Ösztöndíjprogram két alappillére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7670" y="1736812"/>
            <a:ext cx="4474274" cy="1944216"/>
          </a:xfrm>
        </p:spPr>
        <p:txBody>
          <a:bodyPr>
            <a:normAutofit/>
          </a:bodyPr>
          <a:lstStyle/>
          <a:p>
            <a:pPr marL="571500" lvl="0" indent="-571500" fontAlgn="base">
              <a:buAutoNum type="romanUcPeriod"/>
            </a:pP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Pályázati lehetőség tanulók számára ösztöndíjprogramban való részvételre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3168352" cy="2160240"/>
          </a:xfrm>
          <a:prstGeom prst="rect">
            <a:avLst/>
          </a:prstGeom>
        </p:spPr>
      </p:pic>
      <p:pic>
        <p:nvPicPr>
          <p:cNvPr id="8" name="Kép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2" y="4293096"/>
            <a:ext cx="3120657" cy="2069707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418353" y="4540433"/>
            <a:ext cx="4474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fontAlgn="base">
              <a:spcBef>
                <a:spcPts val="2400"/>
              </a:spcBef>
              <a:buFont typeface="+mj-lt"/>
              <a:buAutoNum type="romanUcPeriod" startAt="2"/>
            </a:pP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Országos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mentorhálózat 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működtetése</a:t>
            </a:r>
          </a:p>
        </p:txBody>
      </p:sp>
    </p:spTree>
    <p:extLst>
      <p:ext uri="{BB962C8B-B14F-4D97-AF65-F5344CB8AC3E}">
        <p14:creationId xmlns:p14="http://schemas.microsoft.com/office/powerpoint/2010/main" val="11369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lvl="0" algn="ctr" fontAlgn="base"/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I. PÁLYÁZATI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LEHETŐSÉG TANULÓK SZÁMÁRA ÖSZTÖNDÍJPROGRAMBAN VALÓ RÉSZVÉTELRE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3750" y="1556792"/>
            <a:ext cx="857873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program keretében 6 pályázati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ciklus 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(7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pályázati felhívás) 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került lebonyolításra, melynek eredményei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spcBef>
                <a:spcPts val="1200"/>
              </a:spcBef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Beérkezett pályázatok száma: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4.187 db</a:t>
            </a:r>
          </a:p>
          <a:p>
            <a:pPr lvl="1" algn="just">
              <a:spcBef>
                <a:spcPts val="1200"/>
              </a:spcBef>
            </a:pP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Érvénytelenített pályázatok száma: 45 db</a:t>
            </a:r>
          </a:p>
          <a:p>
            <a:pPr lvl="1" algn="just">
              <a:spcBef>
                <a:spcPts val="1200"/>
              </a:spcBef>
            </a:pP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Elutasított pályázatok száma: 262 db</a:t>
            </a:r>
            <a:endParaRPr lang="hu-H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1200"/>
              </a:spcBef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Támogatott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pályázatok száma: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3.880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</a:p>
          <a:p>
            <a:pPr algn="just">
              <a:spcBef>
                <a:spcPts val="1200"/>
              </a:spcBef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Megkötött/létrejött szerződések száma: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3.821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</a:p>
          <a:p>
            <a:pPr algn="just">
              <a:spcBef>
                <a:spcPts val="1200"/>
              </a:spcBef>
            </a:pPr>
            <a:r>
              <a:rPr lang="hu-H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Ösztöndíjprogramba bevont tanulói létszám: 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3.213 fő</a:t>
            </a:r>
            <a:endParaRPr lang="hu-HU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lvl="0" algn="ctr" fontAlgn="base"/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I. PÁLYÁZATI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LEHETŐSÉG TANULÓK SZÁMÁRA ÖSZTÖNDÍJPROGRAMBAN VALÓ RÉSZVÉTELRE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3750" y="1556792"/>
            <a:ext cx="857873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Célcsoport bővítése</a:t>
            </a:r>
          </a:p>
          <a:p>
            <a:pPr marL="0" indent="0" algn="just">
              <a:buNone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3. pályázati ciklus adatai alapján láthatóvá vált, hogy amennyiben kizárólag nappali munkarendben tanulók pályázhatnak, veszélybe kerülhetnek a projekt indikátorai. Ezért </a:t>
            </a:r>
            <a:r>
              <a:rPr lang="hu-HU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projekt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együttműködve a szaktárcával és az Irányító Hatósággal – </a:t>
            </a:r>
            <a:r>
              <a:rPr lang="hu-HU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kibővítette a bevonható célcsoporti kört az esti munkarendben tanulókkal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célcsoporti bővítés eredményeként a 4. pályázati ciklus 2. szakaszában (</a:t>
            </a:r>
            <a:r>
              <a:rPr lang="hu-H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estisek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számára megnyitott pályázási lehetőség) közel azonos mennyiségű pályázat érkezett be, mint amennyi az addigi felhívásokra összesen.</a:t>
            </a:r>
          </a:p>
          <a:p>
            <a:pPr marL="0" indent="0" algn="just">
              <a:buNone/>
            </a:pPr>
            <a:endParaRPr lang="hu-HU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4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8238811" cy="936104"/>
          </a:xfrm>
        </p:spPr>
        <p:txBody>
          <a:bodyPr>
            <a:normAutofit/>
          </a:bodyPr>
          <a:lstStyle/>
          <a:p>
            <a:pPr lvl="0" algn="ctr" fontAlgn="base"/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I. PÁLYÁZATI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LEHETŐSÉG TANULÓK SZÁMÁRA ÖSZTÖNDÍJPROGRAMBAN VALÓ RÉSZVÉTELRE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3750" y="1556792"/>
            <a:ext cx="8578730" cy="50405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Pályázati lehetőség lezárása</a:t>
            </a:r>
          </a:p>
          <a:p>
            <a:pPr marL="0" indent="0" algn="just">
              <a:buNone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2020. júniusában láthatóvá vált, hogy a projekt által vállalt 3.200 fős bevonti létszám teljesül. Emellett jelentősen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átalakult az OKJ képzések eddigi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rendszere is, melynek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következtében nagymértékben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megsértettük volna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az esélyegyenlőség elvét, amennyiben a Szakmajegyzék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szerinti képzésben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résztvevők számára nem, az OKJ-ban tanulók számára viszont az újabb meghirdetésekkel lehetőséget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biztosítottunk volna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 programban való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részvételre.</a:t>
            </a:r>
          </a:p>
          <a:p>
            <a:pPr marL="0" indent="0" algn="just">
              <a:buNone/>
            </a:pPr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Fentiek okán – a Támogatóval közösen – az a döntés született, hogy </a:t>
            </a:r>
            <a:r>
              <a:rPr lang="hu-HU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projekt </a:t>
            </a:r>
            <a:r>
              <a:rPr lang="hu-HU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keretében </a:t>
            </a:r>
            <a:r>
              <a:rPr lang="hu-HU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újabb </a:t>
            </a:r>
            <a:r>
              <a:rPr lang="hu-HU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pályázati felhívások nem kerülnek meghirdetésre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u-HU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92937" y="188640"/>
            <a:ext cx="8238811" cy="93610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szerződések megoszlása</a:t>
            </a:r>
            <a:b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szakképesítésenként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rtalom hely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406761"/>
              </p:ext>
            </p:extLst>
          </p:nvPr>
        </p:nvGraphicFramePr>
        <p:xfrm>
          <a:off x="254810" y="1273216"/>
          <a:ext cx="5757350" cy="55740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25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492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Ápoló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hu-HU" sz="16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478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38,68%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Csecsemő- és</a:t>
                      </a:r>
                      <a:r>
                        <a:rPr lang="hu-HU" sz="16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gyermekápoló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188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4,92%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Egészségügyi asszisztens</a:t>
                      </a:r>
                      <a:endParaRPr lang="hu-H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hu-H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0,39%</a:t>
                      </a:r>
                      <a:endParaRPr lang="hu-H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5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Ergoterapeuta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0,08%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Fizioterápiás asszisztens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0,84%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Fogászati</a:t>
                      </a:r>
                      <a:r>
                        <a:rPr lang="hu-H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asszisztens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0,50%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546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Fogtechnikus gyakornok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0,03%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Gyakorló ápoló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1 542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40,36%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Gyakorló csecsemő- és gyermekápoló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239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6,25%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Gyakorló gyógyszertári asszisztens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0,08%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Gyakorló klinikai laboratóriumi asszisztens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0,76%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Gyakorló mentőápoló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0,73%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Gyakorló szövettani asszisztens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0,03%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Gyógymasszőr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0,58%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Gyógyszertári</a:t>
                      </a:r>
                      <a:r>
                        <a:rPr lang="hu-H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asszisztens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0,10%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Kardiológiai és </a:t>
                      </a:r>
                      <a:r>
                        <a:rPr lang="hu-H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angiológiai</a:t>
                      </a:r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asszisztens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0,24%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Klinikai laboratóriumi szakasszisztens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0,58%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Mentésirányító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0,97%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Mentőápoló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2,41%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Perioperatív</a:t>
                      </a:r>
                      <a:r>
                        <a:rPr lang="hu-H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asszisztens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0,03%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Radiográfiai asszisztens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1,47%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13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Összesen</a:t>
                      </a:r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hu-H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821</a:t>
                      </a:r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100,00%</a:t>
                      </a:r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6039187" y="3068960"/>
            <a:ext cx="3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 4 ápolói szakképesítéshez összesen 3.447 szerződés kapcsolódik – 90,21%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901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36A5B24472ED34185FDDDDBF084976A" ma:contentTypeVersion="" ma:contentTypeDescription="Új dokumentum létrehozása." ma:contentTypeScope="" ma:versionID="0dba2f8557625aff265903cf366d3f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db485cf445407918673187eed66b36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E68A65-AE9F-453F-83FB-BC5B83D82E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F8D9C8-17CD-485A-8B53-670CFB66B7F2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E190E92-7781-40DE-AB20-65EA90103C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3576</TotalTime>
  <Words>1806</Words>
  <Application>Microsoft Office PowerPoint</Application>
  <PresentationFormat>Diavetítés a képernyőre (4:3 oldalarány)</PresentationFormat>
  <Paragraphs>326</Paragraphs>
  <Slides>28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Office-téma</vt:lpstr>
      <vt:lpstr>„Ápoló leszek” ösztöndíjas program bemutatása, eddigi eredmények   Laczkó Brigitta projektmenedzser  Sáfár Anita szakmai vezető  2022.03.10.</vt:lpstr>
      <vt:lpstr>„Ápoló leszek” ösztöndíjas program</vt:lpstr>
      <vt:lpstr>A projekt számszerűsített céljai</vt:lpstr>
      <vt:lpstr>„Ápoló leszek” ösztöndíjas program</vt:lpstr>
      <vt:lpstr>Ösztöndíjprogram két alappillére</vt:lpstr>
      <vt:lpstr>I. PÁLYÁZATI LEHETŐSÉG TANULÓK SZÁMÁRA ÖSZTÖNDÍJPROGRAMBAN VALÓ RÉSZVÉTELRE</vt:lpstr>
      <vt:lpstr>I. PÁLYÁZATI LEHETŐSÉG TANULÓK SZÁMÁRA ÖSZTÖNDÍJPROGRAMBAN VALÓ RÉSZVÉTELRE</vt:lpstr>
      <vt:lpstr>I. PÁLYÁZATI LEHETŐSÉG TANULÓK SZÁMÁRA ÖSZTÖNDÍJPROGRAMBAN VALÓ RÉSZVÉTELRE</vt:lpstr>
      <vt:lpstr>szerződések megoszlása szakképesítésenként</vt:lpstr>
      <vt:lpstr>szerződések megoszlása megyénként</vt:lpstr>
      <vt:lpstr>II. Országos mentorhálózat működtetése</vt:lpstr>
      <vt:lpstr>Mentori tevékenység</vt:lpstr>
      <vt:lpstr>MENTORAINK (40 FŐ) MUNKÁJA - NÉPSZERŰSÍTÉS</vt:lpstr>
      <vt:lpstr>Ösztöndíjprogram eredményei</vt:lpstr>
      <vt:lpstr>PowerPoint-bemutató</vt:lpstr>
      <vt:lpstr>Ösztöndíjprogram eredményei</vt:lpstr>
      <vt:lpstr>Ösztöndíjprogram eddigi eredményei</vt:lpstr>
      <vt:lpstr>„Ápoló leszek” ösztöndíjas program MEGVALÓSÍTÁSÁT BEFOLYÁSOLÓ TÉNYEZŐK - HATÁSAI</vt:lpstr>
      <vt:lpstr>„Ápoló leszek” ösztöndíjas program MEGVALÓSÍTÁSÁT BEFOLYÁSOLÓ TÉNYEZŐK - HATÁSAI</vt:lpstr>
      <vt:lpstr>„Ápoló leszek” ösztöndíjas program MEGVALÓSÍTÁSÁT BEFOLYÁSOLÓ TÉNYEZŐK - HATÁSAI</vt:lpstr>
      <vt:lpstr>A PROGRAM TÁMOGATÁSÁVAL ELHELYEZKEDETTEK MEGYEI BONTÁSBAN</vt:lpstr>
      <vt:lpstr>Egy-két számadat a projektmegvalósításból</vt:lpstr>
      <vt:lpstr>Egy-két számadat a projektmegvalósításból</vt:lpstr>
      <vt:lpstr>Egy-két számadat a projektmegvalósításból</vt:lpstr>
      <vt:lpstr>Egy-két számadat a projektmegvalósításból</vt:lpstr>
      <vt:lpstr>Egy-két számadat a projektmegvalósításból</vt:lpstr>
      <vt:lpstr>Köszönjük!</vt:lpstr>
      <vt:lpstr>KÖSZÖNJÜK  A FIGYELMET!  apololeszek@okfo.gov.hu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Eloadas</dc:title>
  <dc:creator>Ádám Novák</dc:creator>
  <cp:lastModifiedBy>Laczkó Brigitta</cp:lastModifiedBy>
  <cp:revision>364</cp:revision>
  <cp:lastPrinted>2022-03-09T08:37:52Z</cp:lastPrinted>
  <dcterms:created xsi:type="dcterms:W3CDTF">2014-03-03T11:13:53Z</dcterms:created>
  <dcterms:modified xsi:type="dcterms:W3CDTF">2022-03-09T18:36:16Z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0x010100736A5B24472ED34185FDDDDBF084976A</vt:lpwstr>
  </property>
</Properties>
</file>